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Lexend ExtraBold"/>
      <p:bold r:id="rId27"/>
    </p:embeddedFont>
    <p:embeddedFont>
      <p:font typeface="Lexend"/>
      <p:regular r:id="rId28"/>
      <p:bold r:id="rId29"/>
    </p:embeddedFont>
    <p:embeddedFont>
      <p:font typeface="Roboto Mono"/>
      <p:regular r:id="rId30"/>
      <p:bold r:id="rId31"/>
      <p:italic r:id="rId32"/>
      <p:boldItalic r:id="rId33"/>
    </p:embeddedFont>
    <p:embeddedFont>
      <p:font typeface="Lexend Black"/>
      <p:bold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Lexend-regular.fntdata"/><Relationship Id="rId27" Type="http://schemas.openxmlformats.org/officeDocument/2006/relationships/font" Target="fonts/LexendExtraBold-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exend-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Mono-bold.fntdata"/><Relationship Id="rId30" Type="http://schemas.openxmlformats.org/officeDocument/2006/relationships/font" Target="fonts/RobotoMono-regular.fntdata"/><Relationship Id="rId11" Type="http://schemas.openxmlformats.org/officeDocument/2006/relationships/slide" Target="slides/slide6.xml"/><Relationship Id="rId33" Type="http://schemas.openxmlformats.org/officeDocument/2006/relationships/font" Target="fonts/RobotoMono-boldItalic.fntdata"/><Relationship Id="rId10" Type="http://schemas.openxmlformats.org/officeDocument/2006/relationships/slide" Target="slides/slide5.xml"/><Relationship Id="rId32" Type="http://schemas.openxmlformats.org/officeDocument/2006/relationships/font" Target="fonts/RobotoMono-italic.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LexendBlack-bold.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Everyone </a:t>
            </a:r>
            <a:r>
              <a:rPr lang="en"/>
              <a:t>introduce</a:t>
            </a:r>
            <a:r>
              <a:rPr lang="en"/>
              <a:t> themself</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55e856e2be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55e856e2be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1f4ab50957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1f4ab50957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Now we can take a look at the technologies powering Orgifi.</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On the frontend, we use </a:t>
            </a:r>
            <a:r>
              <a:rPr b="1" lang="en">
                <a:solidFill>
                  <a:schemeClr val="dk1"/>
                </a:solidFill>
              </a:rPr>
              <a:t>Next.js</a:t>
            </a:r>
            <a:r>
              <a:rPr lang="en">
                <a:solidFill>
                  <a:schemeClr val="dk1"/>
                </a:solidFill>
              </a:rPr>
              <a:t>, which gives us a modern, responsive UI framework.</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Our backend runs on </a:t>
            </a:r>
            <a:r>
              <a:rPr b="1" lang="en">
                <a:solidFill>
                  <a:schemeClr val="dk1"/>
                </a:solidFill>
              </a:rPr>
              <a:t>Node.js</a:t>
            </a:r>
            <a:r>
              <a:rPr lang="en">
                <a:solidFill>
                  <a:schemeClr val="dk1"/>
                </a:solidFill>
              </a:rPr>
              <a:t>, perfect for handling real-time data and building scalable services.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We use </a:t>
            </a:r>
            <a:r>
              <a:rPr b="1" lang="en">
                <a:solidFill>
                  <a:schemeClr val="dk1"/>
                </a:solidFill>
              </a:rPr>
              <a:t>MongoDB</a:t>
            </a:r>
            <a:r>
              <a:rPr lang="en">
                <a:solidFill>
                  <a:schemeClr val="dk1"/>
                </a:solidFill>
              </a:rPr>
              <a:t> as our database, giving us flexibility with structured collections for things like user data, events, and messages.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For authentication, we use </a:t>
            </a:r>
            <a:r>
              <a:rPr b="1" lang="en">
                <a:solidFill>
                  <a:schemeClr val="dk1"/>
                </a:solidFill>
              </a:rPr>
              <a:t>Auth0</a:t>
            </a:r>
            <a:r>
              <a:rPr lang="en">
                <a:solidFill>
                  <a:schemeClr val="dk1"/>
                </a:solidFill>
              </a:rPr>
              <a:t>, ensuring secure and seamless user login.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Media files like profile pictures or event images are handled through </a:t>
            </a:r>
            <a:r>
              <a:rPr b="1" lang="en">
                <a:solidFill>
                  <a:schemeClr val="dk1"/>
                </a:solidFill>
              </a:rPr>
              <a:t>Firebase Cloud Storage</a:t>
            </a:r>
            <a:r>
              <a:rPr lang="en">
                <a:solidFill>
                  <a:schemeClr val="dk1"/>
                </a:solidFill>
              </a:rPr>
              <a: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And to tie everything together, we use </a:t>
            </a:r>
            <a:r>
              <a:rPr b="1" lang="en">
                <a:solidFill>
                  <a:schemeClr val="dk1"/>
                </a:solidFill>
              </a:rPr>
              <a:t>Turborepo</a:t>
            </a:r>
            <a:r>
              <a:rPr lang="en">
                <a:solidFill>
                  <a:schemeClr val="dk1"/>
                </a:solidFill>
              </a:rPr>
              <a:t> to manage both frontend and backend in a unified monorepo setup</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1f4ab50957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1f4ab50957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Here’s a visual of how the system components communicate.</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The </a:t>
            </a:r>
            <a:r>
              <a:rPr b="1" lang="en">
                <a:solidFill>
                  <a:schemeClr val="dk1"/>
                </a:solidFill>
              </a:rPr>
              <a:t>frontend</a:t>
            </a:r>
            <a:r>
              <a:rPr lang="en">
                <a:solidFill>
                  <a:schemeClr val="dk1"/>
                </a:solidFill>
              </a:rPr>
              <a:t> interacts with our backend services via </a:t>
            </a:r>
            <a:r>
              <a:rPr b="1" lang="en">
                <a:solidFill>
                  <a:schemeClr val="dk1"/>
                </a:solidFill>
              </a:rPr>
              <a:t>API calls</a:t>
            </a:r>
            <a:r>
              <a:rPr lang="en">
                <a:solidFill>
                  <a:schemeClr val="dk1"/>
                </a:solidFill>
              </a:rPr>
              <a:t>, sending and receiving data for things like user login, events, and chat.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Node.js</a:t>
            </a:r>
            <a:r>
              <a:rPr lang="en">
                <a:solidFill>
                  <a:schemeClr val="dk1"/>
                </a:solidFill>
              </a:rPr>
              <a:t> runs each backend microservice, managing the business logic for features like recruitment, calendar events, and messaging.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All of this data is stored in </a:t>
            </a:r>
            <a:r>
              <a:rPr b="1" lang="en">
                <a:solidFill>
                  <a:schemeClr val="dk1"/>
                </a:solidFill>
              </a:rPr>
              <a:t>MongoDB</a:t>
            </a:r>
            <a:r>
              <a:rPr lang="en">
                <a:solidFill>
                  <a:schemeClr val="dk1"/>
                </a:solidFill>
              </a:rPr>
              <a:t>, with different collections for each domain — like </a:t>
            </a:r>
            <a:r>
              <a:rPr lang="en">
                <a:solidFill>
                  <a:srgbClr val="188038"/>
                </a:solidFill>
                <a:latin typeface="Roboto Mono"/>
                <a:ea typeface="Roboto Mono"/>
                <a:cs typeface="Roboto Mono"/>
                <a:sym typeface="Roboto Mono"/>
              </a:rPr>
              <a:t>UserDB</a:t>
            </a:r>
            <a:r>
              <a:rPr lang="en">
                <a:solidFill>
                  <a:schemeClr val="dk1"/>
                </a:solidFill>
              </a:rPr>
              <a:t>, </a:t>
            </a:r>
            <a:r>
              <a:rPr lang="en">
                <a:solidFill>
                  <a:srgbClr val="188038"/>
                </a:solidFill>
                <a:latin typeface="Roboto Mono"/>
                <a:ea typeface="Roboto Mono"/>
                <a:cs typeface="Roboto Mono"/>
                <a:sym typeface="Roboto Mono"/>
              </a:rPr>
              <a:t>CalendarDB</a:t>
            </a:r>
            <a:r>
              <a:rPr lang="en">
                <a:solidFill>
                  <a:schemeClr val="dk1"/>
                </a:solidFill>
              </a:rPr>
              <a:t>, and so on.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Firebase Cloud Storage</a:t>
            </a:r>
            <a:r>
              <a:rPr lang="en">
                <a:solidFill>
                  <a:schemeClr val="dk1"/>
                </a:solidFill>
              </a:rPr>
              <a:t> handles image uploads, providing a reliable way to store user profile photos and media.</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And finally, </a:t>
            </a:r>
            <a:r>
              <a:rPr b="1" lang="en">
                <a:solidFill>
                  <a:schemeClr val="dk1"/>
                </a:solidFill>
              </a:rPr>
              <a:t>Auth0</a:t>
            </a:r>
            <a:r>
              <a:rPr lang="en">
                <a:solidFill>
                  <a:schemeClr val="dk1"/>
                </a:solidFill>
              </a:rPr>
              <a:t> handles authentication, ensuring users can securely log in and access the platform.</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5f22955d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55f22955d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Orgifi is built using a </a:t>
            </a:r>
            <a:r>
              <a:rPr b="1" lang="en">
                <a:solidFill>
                  <a:schemeClr val="dk1"/>
                </a:solidFill>
              </a:rPr>
              <a:t>monorepo structure</a:t>
            </a:r>
            <a:r>
              <a:rPr lang="en">
                <a:solidFill>
                  <a:schemeClr val="dk1"/>
                </a:solidFill>
              </a:rPr>
              <a:t>, designed for both scalability and maintainability.</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At the top level, we have an </a:t>
            </a:r>
            <a:r>
              <a:rPr lang="en">
                <a:solidFill>
                  <a:srgbClr val="188038"/>
                </a:solidFill>
                <a:latin typeface="Roboto Mono"/>
                <a:ea typeface="Roboto Mono"/>
                <a:cs typeface="Roboto Mono"/>
                <a:sym typeface="Roboto Mono"/>
              </a:rPr>
              <a:t>apps</a:t>
            </a:r>
            <a:r>
              <a:rPr lang="en">
                <a:solidFill>
                  <a:schemeClr val="dk1"/>
                </a:solidFill>
              </a:rPr>
              <a:t> folder that houses all our </a:t>
            </a:r>
            <a:r>
              <a:rPr b="1" lang="en">
                <a:solidFill>
                  <a:schemeClr val="dk1"/>
                </a:solidFill>
              </a:rPr>
              <a:t>independent microservices</a:t>
            </a:r>
            <a:r>
              <a:rPr lang="en">
                <a:solidFill>
                  <a:schemeClr val="dk1"/>
                </a:solidFill>
              </a:rPr>
              <a:t> — including backend services like </a:t>
            </a:r>
            <a:r>
              <a:rPr lang="en">
                <a:solidFill>
                  <a:srgbClr val="188038"/>
                </a:solidFill>
                <a:latin typeface="Roboto Mono"/>
                <a:ea typeface="Roboto Mono"/>
                <a:cs typeface="Roboto Mono"/>
                <a:sym typeface="Roboto Mono"/>
              </a:rPr>
              <a:t>backend-user</a:t>
            </a:r>
            <a:r>
              <a:rPr lang="en">
                <a:solidFill>
                  <a:schemeClr val="dk1"/>
                </a:solidFill>
              </a:rPr>
              <a:t> and </a:t>
            </a:r>
            <a:r>
              <a:rPr lang="en">
                <a:solidFill>
                  <a:srgbClr val="188038"/>
                </a:solidFill>
                <a:latin typeface="Roboto Mono"/>
                <a:ea typeface="Roboto Mono"/>
                <a:cs typeface="Roboto Mono"/>
                <a:sym typeface="Roboto Mono"/>
              </a:rPr>
              <a:t>backend-chat</a:t>
            </a:r>
            <a:r>
              <a:rPr lang="en">
                <a:solidFill>
                  <a:schemeClr val="dk1"/>
                </a:solidFill>
              </a:rPr>
              <a:t>, as well as our </a:t>
            </a:r>
            <a:r>
              <a:rPr lang="en">
                <a:solidFill>
                  <a:srgbClr val="188038"/>
                </a:solidFill>
                <a:latin typeface="Roboto Mono"/>
                <a:ea typeface="Roboto Mono"/>
                <a:cs typeface="Roboto Mono"/>
                <a:sym typeface="Roboto Mono"/>
              </a:rPr>
              <a:t>frontend-web</a:t>
            </a:r>
            <a:r>
              <a:rPr lang="en">
                <a:solidFill>
                  <a:schemeClr val="dk1"/>
                </a:solidFill>
              </a:rPr>
              <a:t> app.</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Below that is the </a:t>
            </a:r>
            <a:r>
              <a:rPr lang="en">
                <a:solidFill>
                  <a:srgbClr val="188038"/>
                </a:solidFill>
                <a:latin typeface="Roboto Mono"/>
                <a:ea typeface="Roboto Mono"/>
                <a:cs typeface="Roboto Mono"/>
                <a:sym typeface="Roboto Mono"/>
              </a:rPr>
              <a:t>packages</a:t>
            </a:r>
            <a:r>
              <a:rPr lang="en">
                <a:solidFill>
                  <a:schemeClr val="dk1"/>
                </a:solidFill>
              </a:rPr>
              <a:t> folder, which contains </a:t>
            </a:r>
            <a:r>
              <a:rPr b="1" lang="en">
                <a:solidFill>
                  <a:schemeClr val="dk1"/>
                </a:solidFill>
              </a:rPr>
              <a:t>shared modules</a:t>
            </a:r>
            <a:r>
              <a:rPr lang="en">
                <a:solidFill>
                  <a:schemeClr val="dk1"/>
                </a:solidFill>
              </a:rPr>
              <a:t> like configuration logic, common types, and backend utilities. These are reused across services to maintain consistency and reduce duplication.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On the right, you’ll see the structure of our </a:t>
            </a:r>
            <a:r>
              <a:rPr lang="en">
                <a:solidFill>
                  <a:srgbClr val="188038"/>
                </a:solidFill>
                <a:latin typeface="Roboto Mono"/>
                <a:ea typeface="Roboto Mono"/>
                <a:cs typeface="Roboto Mono"/>
                <a:sym typeface="Roboto Mono"/>
              </a:rPr>
              <a:t>mikro-service</a:t>
            </a:r>
            <a:r>
              <a:rPr lang="en">
                <a:solidFill>
                  <a:schemeClr val="dk1"/>
                </a:solidFill>
              </a:rPr>
              <a:t> package, located within </a:t>
            </a:r>
            <a:r>
              <a:rPr lang="en">
                <a:solidFill>
                  <a:srgbClr val="188038"/>
                </a:solidFill>
                <a:latin typeface="Roboto Mono"/>
                <a:ea typeface="Roboto Mono"/>
                <a:cs typeface="Roboto Mono"/>
                <a:sym typeface="Roboto Mono"/>
              </a:rPr>
              <a:t>packages</a:t>
            </a:r>
            <a:r>
              <a:rPr lang="en">
                <a:solidFill>
                  <a:schemeClr val="dk1"/>
                </a:solidFill>
              </a:rPr>
              <a:t>. It contains the core backend utility layer — including </a:t>
            </a:r>
            <a:r>
              <a:rPr b="1" lang="en">
                <a:solidFill>
                  <a:schemeClr val="dk1"/>
                </a:solidFill>
              </a:rPr>
              <a:t>controllers, endpoints, and database connections</a:t>
            </a:r>
            <a:r>
              <a:rPr lang="en">
                <a:solidFill>
                  <a:schemeClr val="dk1"/>
                </a:solidFill>
              </a:rPr>
              <a:t> — and follows an </a:t>
            </a:r>
            <a:r>
              <a:rPr b="1" lang="en">
                <a:solidFill>
                  <a:schemeClr val="dk1"/>
                </a:solidFill>
              </a:rPr>
              <a:t>MVC-style architecture</a:t>
            </a:r>
            <a:r>
              <a:rPr lang="en">
                <a:solidFill>
                  <a:schemeClr val="dk1"/>
                </a:solidFill>
              </a:rPr>
              <a:t> for clean separation of concerns and easier code management.</a:t>
            </a:r>
            <a:endParaRPr>
              <a:solidFill>
                <a:schemeClr val="dk1"/>
              </a:solidFill>
            </a:endParaRPr>
          </a:p>
          <a:p>
            <a:pPr indent="0" lvl="0" marL="0" rtl="0" algn="l">
              <a:spcBef>
                <a:spcPts val="1200"/>
              </a:spcBef>
              <a:spcAft>
                <a:spcPts val="0"/>
              </a:spcAft>
              <a:buNone/>
            </a:pPr>
            <a:r>
              <a:t/>
            </a:r>
            <a:endParaRPr>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55e856e2be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355e856e2be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Hunter</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1c7e280ea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1c7e280ea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Hongwei Wang</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1d523cc7ef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1d523cc7ef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Hongwei Wang</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31c7e280ea2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1c7e280ea2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Mohammed</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1f4ab50957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1f4ab5095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Mohammed</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55e856e2be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55e856e2be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31c7e280ea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31c7e280ea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Hunter</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20e073bcf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20e073bcf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Mohammed</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31f4ab50957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1f4ab50957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1c7e280ea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1c7e280ea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1c7e280ea2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1c7e280ea2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1c7e280ea2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1c7e280ea2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Perry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1c7e280ea2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1c7e280ea2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Perry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1c7e280ea2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1c7e280ea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Adin</a:t>
            </a:r>
            <a:endParaRPr/>
          </a:p>
          <a:p>
            <a:pPr indent="0" lvl="0" marL="0" rtl="0" algn="l">
              <a:spcBef>
                <a:spcPts val="0"/>
              </a:spcBef>
              <a:spcAft>
                <a:spcPts val="0"/>
              </a:spcAft>
              <a:buNone/>
            </a:pPr>
            <a:r>
              <a:t/>
            </a:r>
            <a:endParaRPr/>
          </a:p>
          <a:p>
            <a:pPr indent="0" lvl="0" marL="0" rtl="0" algn="l">
              <a:lnSpc>
                <a:spcPct val="115000"/>
              </a:lnSpc>
              <a:spcBef>
                <a:spcPts val="0"/>
              </a:spcBef>
              <a:spcAft>
                <a:spcPts val="1200"/>
              </a:spcAft>
              <a:buNone/>
            </a:pPr>
            <a:r>
              <a:rPr lang="en" sz="1200">
                <a:solidFill>
                  <a:schemeClr val="dk1"/>
                </a:solidFill>
              </a:rPr>
              <a:t>As a student using Orgifi, I can easily explore clubs and request to join the ones I’m interested in, and stay connected with other members through built-in messaging.I can also keep track of upcoming events and announcements.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1d523cc7e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1d523cc7e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Adin</a:t>
            </a:r>
            <a:endParaRPr/>
          </a:p>
          <a:p>
            <a:pPr indent="0" lvl="0" marL="0" rtl="0" algn="l">
              <a:spcBef>
                <a:spcPts val="0"/>
              </a:spcBef>
              <a:spcAft>
                <a:spcPts val="0"/>
              </a:spcAft>
              <a:buNone/>
            </a:pPr>
            <a:r>
              <a:rPr lang="en" sz="1200">
                <a:solidFill>
                  <a:schemeClr val="dk1"/>
                </a:solidFill>
              </a:rPr>
              <a:t>Each club gets a customizable public club page to showcase who they are and what they do.Leaders can manage members and set permissions to control who can do what within the club.You can also create group chats—for example, one just for club officers to coordinate behind the scenes.And also, leaders can create and manage events, making it easy to organize meetings, or fundraisers.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1f4ab509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1f4ab509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Adin</a:t>
            </a:r>
            <a:endParaRPr/>
          </a:p>
          <a:p>
            <a:pPr indent="0" lvl="0" marL="0" rtl="0" algn="l">
              <a:spcBef>
                <a:spcPts val="0"/>
              </a:spcBef>
              <a:spcAft>
                <a:spcPts val="0"/>
              </a:spcAft>
              <a:buNone/>
            </a:pPr>
            <a:r>
              <a:rPr lang="en" sz="1200">
                <a:solidFill>
                  <a:schemeClr val="dk1"/>
                </a:solidFill>
              </a:rPr>
              <a:t>Here’s a quick walkthrough of what a typical user journey looks like:A student starts out just looking for something to do, they decide they want to join a club, and finds Orgifi.The app helps them discover clubs and find the ones they are interested in. They then join a club that they are interested in and they are able to stay up to date with any future events making campus life more engaging.</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8.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7.png"/><Relationship Id="rId6"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6.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2819000"/>
            <a:ext cx="9144000" cy="2324400"/>
          </a:xfrm>
          <a:prstGeom prst="rect">
            <a:avLst/>
          </a:prstGeom>
          <a:solidFill>
            <a:srgbClr val="3D8D5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1578150" y="3381650"/>
            <a:ext cx="5987700" cy="11991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0"/>
              </a:spcBef>
              <a:spcAft>
                <a:spcPts val="0"/>
              </a:spcAft>
              <a:buNone/>
            </a:pPr>
            <a:r>
              <a:rPr lang="en" sz="1540">
                <a:solidFill>
                  <a:srgbClr val="FFFFFF"/>
                </a:solidFill>
                <a:latin typeface="Lexend"/>
                <a:ea typeface="Lexend"/>
                <a:cs typeface="Lexend"/>
                <a:sym typeface="Lexend"/>
              </a:rPr>
              <a:t>Team 38</a:t>
            </a:r>
            <a:endParaRPr sz="1540">
              <a:solidFill>
                <a:srgbClr val="FFFFFF"/>
              </a:solidFill>
              <a:latin typeface="Lexend"/>
              <a:ea typeface="Lexend"/>
              <a:cs typeface="Lexend"/>
              <a:sym typeface="Lexend"/>
            </a:endParaRPr>
          </a:p>
          <a:p>
            <a:pPr indent="0" lvl="0" marL="0" rtl="0" algn="ctr">
              <a:lnSpc>
                <a:spcPct val="80000"/>
              </a:lnSpc>
              <a:spcBef>
                <a:spcPts val="0"/>
              </a:spcBef>
              <a:spcAft>
                <a:spcPts val="0"/>
              </a:spcAft>
              <a:buNone/>
            </a:pPr>
            <a:r>
              <a:t/>
            </a:r>
            <a:endParaRPr sz="1540">
              <a:solidFill>
                <a:srgbClr val="595959"/>
              </a:solidFill>
              <a:latin typeface="Lexend"/>
              <a:ea typeface="Lexend"/>
              <a:cs typeface="Lexend"/>
              <a:sym typeface="Lexend"/>
            </a:endParaRPr>
          </a:p>
          <a:p>
            <a:pPr indent="0" lvl="0" marL="0" rtl="0" algn="ctr">
              <a:lnSpc>
                <a:spcPct val="80000"/>
              </a:lnSpc>
              <a:spcBef>
                <a:spcPts val="0"/>
              </a:spcBef>
              <a:spcAft>
                <a:spcPts val="0"/>
              </a:spcAft>
              <a:buNone/>
            </a:pPr>
            <a:r>
              <a:rPr lang="en" sz="1540">
                <a:solidFill>
                  <a:srgbClr val="FFFFFF"/>
                </a:solidFill>
                <a:latin typeface="Lexend"/>
                <a:ea typeface="Lexend"/>
                <a:cs typeface="Lexend"/>
                <a:sym typeface="Lexend"/>
              </a:rPr>
              <a:t>Hunter, Perry, Hongwei, Tabe, Mohammed, Adin, Dino</a:t>
            </a:r>
            <a:endParaRPr sz="1540">
              <a:solidFill>
                <a:srgbClr val="FFFFFF"/>
              </a:solidFill>
              <a:latin typeface="Lexend"/>
              <a:ea typeface="Lexend"/>
              <a:cs typeface="Lexend"/>
              <a:sym typeface="Lexend"/>
            </a:endParaRPr>
          </a:p>
          <a:p>
            <a:pPr indent="0" lvl="0" marL="0" rtl="0" algn="ctr">
              <a:lnSpc>
                <a:spcPct val="80000"/>
              </a:lnSpc>
              <a:spcBef>
                <a:spcPts val="0"/>
              </a:spcBef>
              <a:spcAft>
                <a:spcPts val="0"/>
              </a:spcAft>
              <a:buNone/>
            </a:pPr>
            <a:r>
              <a:t/>
            </a:r>
            <a:endParaRPr sz="1540">
              <a:solidFill>
                <a:srgbClr val="595959"/>
              </a:solidFill>
              <a:latin typeface="Lexend"/>
              <a:ea typeface="Lexend"/>
              <a:cs typeface="Lexend"/>
              <a:sym typeface="Lexend"/>
            </a:endParaRPr>
          </a:p>
          <a:p>
            <a:pPr indent="0" lvl="0" marL="0" rtl="0" algn="ctr">
              <a:lnSpc>
                <a:spcPct val="80000"/>
              </a:lnSpc>
              <a:spcBef>
                <a:spcPts val="0"/>
              </a:spcBef>
              <a:spcAft>
                <a:spcPts val="0"/>
              </a:spcAft>
              <a:buNone/>
            </a:pPr>
            <a:r>
              <a:rPr lang="en" sz="1540">
                <a:solidFill>
                  <a:srgbClr val="FFFFFF"/>
                </a:solidFill>
                <a:latin typeface="Lexend"/>
                <a:ea typeface="Lexend"/>
                <a:cs typeface="Lexend"/>
                <a:sym typeface="Lexend"/>
              </a:rPr>
              <a:t> Advisor: Mai Zheng</a:t>
            </a:r>
            <a:endParaRPr sz="1540">
              <a:solidFill>
                <a:srgbClr val="FFFFFF"/>
              </a:solidFill>
              <a:latin typeface="Lexend"/>
              <a:ea typeface="Lexend"/>
              <a:cs typeface="Lexend"/>
              <a:sym typeface="Lexend"/>
            </a:endParaRPr>
          </a:p>
        </p:txBody>
      </p:sp>
      <p:pic>
        <p:nvPicPr>
          <p:cNvPr id="56" name="Google Shape;56;p13"/>
          <p:cNvPicPr preferRelativeResize="0"/>
          <p:nvPr/>
        </p:nvPicPr>
        <p:blipFill>
          <a:blip r:embed="rId3">
            <a:alphaModFix/>
          </a:blip>
          <a:stretch>
            <a:fillRect/>
          </a:stretch>
        </p:blipFill>
        <p:spPr>
          <a:xfrm>
            <a:off x="2849799" y="258175"/>
            <a:ext cx="3444400" cy="2661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ctr">
              <a:spcBef>
                <a:spcPts val="1200"/>
              </a:spcBef>
              <a:spcAft>
                <a:spcPts val="1200"/>
              </a:spcAft>
              <a:buNone/>
            </a:pPr>
            <a:r>
              <a:rPr b="1" lang="en" sz="4600">
                <a:solidFill>
                  <a:srgbClr val="337B13"/>
                </a:solidFill>
              </a:rPr>
              <a:t>Demo</a:t>
            </a:r>
            <a:endParaRPr b="1" sz="4600">
              <a:solidFill>
                <a:srgbClr val="337B1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Lexend"/>
                <a:ea typeface="Lexend"/>
                <a:cs typeface="Lexend"/>
                <a:sym typeface="Lexend"/>
              </a:rPr>
              <a:t>Technology Considerations</a:t>
            </a:r>
            <a:endParaRPr b="1" sz="2820">
              <a:latin typeface="Lexend"/>
              <a:ea typeface="Lexend"/>
              <a:cs typeface="Lexend"/>
              <a:sym typeface="Lexend"/>
            </a:endParaRPr>
          </a:p>
        </p:txBody>
      </p:sp>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Front End: Next.js</a:t>
            </a:r>
            <a:endParaRPr>
              <a:solidFill>
                <a:schemeClr val="dk1"/>
              </a:solidFill>
              <a:latin typeface="Lexend"/>
              <a:ea typeface="Lexend"/>
              <a:cs typeface="Lexend"/>
              <a:sym typeface="Lexend"/>
            </a:endParaRPr>
          </a:p>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Backend: Node.js</a:t>
            </a:r>
            <a:endParaRPr>
              <a:solidFill>
                <a:schemeClr val="dk1"/>
              </a:solidFill>
              <a:latin typeface="Lexend"/>
              <a:ea typeface="Lexend"/>
              <a:cs typeface="Lexend"/>
              <a:sym typeface="Lexend"/>
            </a:endParaRPr>
          </a:p>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Database: MongoDB</a:t>
            </a:r>
            <a:endParaRPr>
              <a:solidFill>
                <a:schemeClr val="dk1"/>
              </a:solidFill>
              <a:latin typeface="Lexend"/>
              <a:ea typeface="Lexend"/>
              <a:cs typeface="Lexend"/>
              <a:sym typeface="Lexend"/>
            </a:endParaRPr>
          </a:p>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Authentication: Firebase</a:t>
            </a:r>
            <a:endParaRPr>
              <a:solidFill>
                <a:schemeClr val="dk1"/>
              </a:solidFill>
              <a:latin typeface="Lexend"/>
              <a:ea typeface="Lexend"/>
              <a:cs typeface="Lexend"/>
              <a:sym typeface="Lexend"/>
            </a:endParaRPr>
          </a:p>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Image Storage: Cloud Storage for Firebase</a:t>
            </a:r>
            <a:endParaRPr>
              <a:solidFill>
                <a:schemeClr val="dk1"/>
              </a:solidFill>
              <a:latin typeface="Lexend"/>
              <a:ea typeface="Lexend"/>
              <a:cs typeface="Lexend"/>
              <a:sym typeface="Lexend"/>
            </a:endParaRPr>
          </a:p>
          <a:p>
            <a:pPr indent="-342900" lvl="0" marL="457200" rtl="0" algn="l">
              <a:lnSpc>
                <a:spcPct val="150000"/>
              </a:lnSpc>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Additional Technologies: Turbo Repo</a:t>
            </a:r>
            <a:endParaRPr>
              <a:solidFill>
                <a:schemeClr val="dk1"/>
              </a:solidFill>
              <a:latin typeface="Lexend"/>
              <a:ea typeface="Lexend"/>
              <a:cs typeface="Lexend"/>
              <a:sym typeface="Lexend"/>
            </a:endParaRPr>
          </a:p>
        </p:txBody>
      </p:sp>
      <p:pic>
        <p:nvPicPr>
          <p:cNvPr id="124" name="Google Shape;124;p23"/>
          <p:cNvPicPr preferRelativeResize="0"/>
          <p:nvPr/>
        </p:nvPicPr>
        <p:blipFill>
          <a:blip r:embed="rId3">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157825" y="1015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Lexend"/>
                <a:ea typeface="Lexend"/>
                <a:cs typeface="Lexend"/>
                <a:sym typeface="Lexend"/>
              </a:rPr>
              <a:t>Technology Considerations</a:t>
            </a:r>
            <a:endParaRPr b="1" sz="2820">
              <a:latin typeface="Lexend"/>
              <a:ea typeface="Lexend"/>
              <a:cs typeface="Lexend"/>
              <a:sym typeface="Lexend"/>
            </a:endParaRPr>
          </a:p>
        </p:txBody>
      </p:sp>
      <p:pic>
        <p:nvPicPr>
          <p:cNvPr id="130" name="Google Shape;130;p24"/>
          <p:cNvPicPr preferRelativeResize="0"/>
          <p:nvPr/>
        </p:nvPicPr>
        <p:blipFill>
          <a:blip r:embed="rId3">
            <a:alphaModFix/>
          </a:blip>
          <a:stretch>
            <a:fillRect/>
          </a:stretch>
        </p:blipFill>
        <p:spPr>
          <a:xfrm>
            <a:off x="445650" y="674200"/>
            <a:ext cx="5943600" cy="4332900"/>
          </a:xfrm>
          <a:prstGeom prst="rect">
            <a:avLst/>
          </a:prstGeom>
          <a:noFill/>
          <a:ln>
            <a:noFill/>
          </a:ln>
        </p:spPr>
      </p:pic>
      <p:pic>
        <p:nvPicPr>
          <p:cNvPr id="131" name="Google Shape;131;p24"/>
          <p:cNvPicPr preferRelativeResize="0"/>
          <p:nvPr/>
        </p:nvPicPr>
        <p:blipFill>
          <a:blip r:embed="rId4">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5"/>
          <p:cNvSpPr txBox="1"/>
          <p:nvPr>
            <p:ph type="title"/>
          </p:nvPr>
        </p:nvSpPr>
        <p:spPr>
          <a:xfrm>
            <a:off x="157825" y="1015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Lexend"/>
                <a:ea typeface="Lexend"/>
                <a:cs typeface="Lexend"/>
                <a:sym typeface="Lexend"/>
              </a:rPr>
              <a:t>Technology Considerations - File Structure </a:t>
            </a:r>
            <a:endParaRPr b="1" sz="2820">
              <a:latin typeface="Lexend"/>
              <a:ea typeface="Lexend"/>
              <a:cs typeface="Lexend"/>
              <a:sym typeface="Lexend"/>
            </a:endParaRPr>
          </a:p>
        </p:txBody>
      </p:sp>
      <p:pic>
        <p:nvPicPr>
          <p:cNvPr id="137" name="Google Shape;137;p25"/>
          <p:cNvPicPr preferRelativeResize="0"/>
          <p:nvPr/>
        </p:nvPicPr>
        <p:blipFill>
          <a:blip r:embed="rId3">
            <a:alphaModFix/>
          </a:blip>
          <a:stretch>
            <a:fillRect/>
          </a:stretch>
        </p:blipFill>
        <p:spPr>
          <a:xfrm>
            <a:off x="7372775" y="3832300"/>
            <a:ext cx="1696950" cy="1311199"/>
          </a:xfrm>
          <a:prstGeom prst="rect">
            <a:avLst/>
          </a:prstGeom>
          <a:noFill/>
          <a:ln>
            <a:noFill/>
          </a:ln>
        </p:spPr>
      </p:pic>
      <p:pic>
        <p:nvPicPr>
          <p:cNvPr id="138" name="Google Shape;138;p25"/>
          <p:cNvPicPr preferRelativeResize="0"/>
          <p:nvPr/>
        </p:nvPicPr>
        <p:blipFill>
          <a:blip r:embed="rId4">
            <a:alphaModFix/>
          </a:blip>
          <a:stretch>
            <a:fillRect/>
          </a:stretch>
        </p:blipFill>
        <p:spPr>
          <a:xfrm>
            <a:off x="708875" y="881175"/>
            <a:ext cx="3019425" cy="1981200"/>
          </a:xfrm>
          <a:prstGeom prst="rect">
            <a:avLst/>
          </a:prstGeom>
          <a:noFill/>
          <a:ln>
            <a:noFill/>
          </a:ln>
        </p:spPr>
      </p:pic>
      <p:pic>
        <p:nvPicPr>
          <p:cNvPr id="139" name="Google Shape;139;p25"/>
          <p:cNvPicPr preferRelativeResize="0"/>
          <p:nvPr/>
        </p:nvPicPr>
        <p:blipFill>
          <a:blip r:embed="rId5">
            <a:alphaModFix/>
          </a:blip>
          <a:stretch>
            <a:fillRect/>
          </a:stretch>
        </p:blipFill>
        <p:spPr>
          <a:xfrm>
            <a:off x="708875" y="3069350"/>
            <a:ext cx="3019425" cy="895350"/>
          </a:xfrm>
          <a:prstGeom prst="rect">
            <a:avLst/>
          </a:prstGeom>
          <a:noFill/>
          <a:ln>
            <a:noFill/>
          </a:ln>
        </p:spPr>
      </p:pic>
      <p:pic>
        <p:nvPicPr>
          <p:cNvPr id="140" name="Google Shape;140;p25"/>
          <p:cNvPicPr preferRelativeResize="0"/>
          <p:nvPr/>
        </p:nvPicPr>
        <p:blipFill>
          <a:blip r:embed="rId6">
            <a:alphaModFix/>
          </a:blip>
          <a:stretch>
            <a:fillRect/>
          </a:stretch>
        </p:blipFill>
        <p:spPr>
          <a:xfrm>
            <a:off x="4014713" y="881175"/>
            <a:ext cx="2962275" cy="30089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820">
                <a:latin typeface="Lexend ExtraBold"/>
                <a:ea typeface="Lexend ExtraBold"/>
                <a:cs typeface="Lexend ExtraBold"/>
                <a:sym typeface="Lexend ExtraBold"/>
              </a:rPr>
              <a:t>Testing</a:t>
            </a:r>
            <a:endParaRPr sz="2820">
              <a:latin typeface="Lexend ExtraBold"/>
              <a:ea typeface="Lexend ExtraBold"/>
              <a:cs typeface="Lexend ExtraBold"/>
              <a:sym typeface="Lexend ExtraBold"/>
            </a:endParaRPr>
          </a:p>
        </p:txBody>
      </p:sp>
      <p:pic>
        <p:nvPicPr>
          <p:cNvPr id="146" name="Google Shape;146;p26"/>
          <p:cNvPicPr preferRelativeResize="0"/>
          <p:nvPr/>
        </p:nvPicPr>
        <p:blipFill>
          <a:blip r:embed="rId3">
            <a:alphaModFix/>
          </a:blip>
          <a:stretch>
            <a:fillRect/>
          </a:stretch>
        </p:blipFill>
        <p:spPr>
          <a:xfrm>
            <a:off x="7276050" y="3836475"/>
            <a:ext cx="1691524" cy="1307026"/>
          </a:xfrm>
          <a:prstGeom prst="rect">
            <a:avLst/>
          </a:prstGeom>
          <a:noFill/>
          <a:ln>
            <a:noFill/>
          </a:ln>
        </p:spPr>
      </p:pic>
      <p:pic>
        <p:nvPicPr>
          <p:cNvPr descr="Cypress is now public beta" id="147" name="Google Shape;147;p26"/>
          <p:cNvPicPr preferRelativeResize="0"/>
          <p:nvPr/>
        </p:nvPicPr>
        <p:blipFill>
          <a:blip r:embed="rId4">
            <a:alphaModFix/>
          </a:blip>
          <a:stretch>
            <a:fillRect/>
          </a:stretch>
        </p:blipFill>
        <p:spPr>
          <a:xfrm>
            <a:off x="32275" y="1686200"/>
            <a:ext cx="5725075" cy="2994750"/>
          </a:xfrm>
          <a:prstGeom prst="rect">
            <a:avLst/>
          </a:prstGeom>
          <a:noFill/>
          <a:ln>
            <a:noFill/>
          </a:ln>
        </p:spPr>
      </p:pic>
      <p:pic>
        <p:nvPicPr>
          <p:cNvPr descr="Jest Logo PNG Transparent &amp; SVG Vector - Freebie Supply" id="148" name="Google Shape;148;p26"/>
          <p:cNvPicPr preferRelativeResize="0"/>
          <p:nvPr/>
        </p:nvPicPr>
        <p:blipFill>
          <a:blip r:embed="rId5">
            <a:alphaModFix/>
          </a:blip>
          <a:stretch>
            <a:fillRect/>
          </a:stretch>
        </p:blipFill>
        <p:spPr>
          <a:xfrm>
            <a:off x="5646475" y="1934012"/>
            <a:ext cx="1982075" cy="2194125"/>
          </a:xfrm>
          <a:prstGeom prst="rect">
            <a:avLst/>
          </a:prstGeom>
          <a:noFill/>
          <a:ln>
            <a:noFill/>
          </a:ln>
        </p:spPr>
      </p:pic>
      <p:sp>
        <p:nvSpPr>
          <p:cNvPr id="149" name="Google Shape;149;p26"/>
          <p:cNvSpPr txBox="1"/>
          <p:nvPr/>
        </p:nvSpPr>
        <p:spPr>
          <a:xfrm>
            <a:off x="270275" y="1041900"/>
            <a:ext cx="6201000" cy="134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a:p>
            <a:pPr indent="-342900" lvl="0" marL="457200" rtl="0" algn="l">
              <a:spcBef>
                <a:spcPts val="0"/>
              </a:spcBef>
              <a:spcAft>
                <a:spcPts val="0"/>
              </a:spcAft>
              <a:buClr>
                <a:schemeClr val="dk1"/>
              </a:buClr>
              <a:buSzPts val="1800"/>
              <a:buFont typeface="Lexend"/>
              <a:buChar char="-"/>
            </a:pPr>
            <a:r>
              <a:rPr lang="en" sz="1800">
                <a:solidFill>
                  <a:schemeClr val="dk1"/>
                </a:solidFill>
                <a:latin typeface="Lexend"/>
                <a:ea typeface="Lexend"/>
                <a:cs typeface="Lexend"/>
                <a:sym typeface="Lexend"/>
              </a:rPr>
              <a:t>Jest for Unit Testing</a:t>
            </a:r>
            <a:endParaRPr sz="1800">
              <a:solidFill>
                <a:schemeClr val="dk1"/>
              </a:solidFill>
              <a:latin typeface="Lexend"/>
              <a:ea typeface="Lexend"/>
              <a:cs typeface="Lexend"/>
              <a:sym typeface="Lexend"/>
            </a:endParaRPr>
          </a:p>
          <a:p>
            <a:pPr indent="-342900" lvl="0" marL="457200" rtl="0" algn="l">
              <a:spcBef>
                <a:spcPts val="0"/>
              </a:spcBef>
              <a:spcAft>
                <a:spcPts val="0"/>
              </a:spcAft>
              <a:buClr>
                <a:schemeClr val="dk1"/>
              </a:buClr>
              <a:buSzPts val="1800"/>
              <a:buFont typeface="Lexend"/>
              <a:buChar char="-"/>
            </a:pPr>
            <a:r>
              <a:rPr lang="en" sz="1800">
                <a:solidFill>
                  <a:schemeClr val="dk1"/>
                </a:solidFill>
                <a:latin typeface="Lexend"/>
                <a:ea typeface="Lexend"/>
                <a:cs typeface="Lexend"/>
                <a:sym typeface="Lexend"/>
              </a:rPr>
              <a:t>Cypress for </a:t>
            </a:r>
            <a:r>
              <a:rPr lang="en" sz="1800">
                <a:solidFill>
                  <a:schemeClr val="dk1"/>
                </a:solidFill>
                <a:latin typeface="Lexend"/>
                <a:ea typeface="Lexend"/>
                <a:cs typeface="Lexend"/>
                <a:sym typeface="Lexend"/>
              </a:rPr>
              <a:t>Integration</a:t>
            </a:r>
            <a:r>
              <a:rPr lang="en" sz="1800">
                <a:solidFill>
                  <a:schemeClr val="dk1"/>
                </a:solidFill>
                <a:latin typeface="Lexend"/>
                <a:ea typeface="Lexend"/>
                <a:cs typeface="Lexend"/>
                <a:sym typeface="Lexend"/>
              </a:rPr>
              <a:t> Testing</a:t>
            </a:r>
            <a:endParaRPr sz="1800">
              <a:solidFill>
                <a:schemeClr val="dk1"/>
              </a:solidFill>
              <a:latin typeface="Lexend"/>
              <a:ea typeface="Lexend"/>
              <a:cs typeface="Lexend"/>
              <a:sym typeface="Lexen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Challenges</a:t>
            </a:r>
            <a:r>
              <a:rPr lang="en" sz="2800">
                <a:latin typeface="Lexend Black"/>
                <a:ea typeface="Lexend Black"/>
                <a:cs typeface="Lexend Black"/>
                <a:sym typeface="Lexend Black"/>
              </a:rPr>
              <a:t> Faced</a:t>
            </a:r>
            <a:endParaRPr sz="2800">
              <a:latin typeface="Lexend Black"/>
              <a:ea typeface="Lexend Black"/>
              <a:cs typeface="Lexend Black"/>
              <a:sym typeface="Lexend Black"/>
            </a:endParaRPr>
          </a:p>
        </p:txBody>
      </p:sp>
      <p:sp>
        <p:nvSpPr>
          <p:cNvPr id="155" name="Google Shape;155;p27"/>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rgbClr val="000000"/>
              </a:buClr>
              <a:buSzPts val="1800"/>
              <a:buFont typeface="Lexend"/>
              <a:buChar char="●"/>
            </a:pPr>
            <a:r>
              <a:rPr b="1" lang="en" sz="1800">
                <a:latin typeface="Lexend"/>
                <a:ea typeface="Lexend"/>
                <a:cs typeface="Lexend"/>
                <a:sym typeface="Lexend"/>
              </a:rPr>
              <a:t> Auth0 stopped scaling cleanly</a:t>
            </a:r>
            <a:endParaRPr b="1" sz="1800">
              <a:latin typeface="Lexend"/>
              <a:ea typeface="Lexend"/>
              <a:cs typeface="Lexend"/>
              <a:sym typeface="Lexend"/>
            </a:endParaRPr>
          </a:p>
          <a:p>
            <a:pPr indent="-342900" lvl="1" marL="914400" rtl="0" algn="l">
              <a:lnSpc>
                <a:spcPct val="115000"/>
              </a:lnSpc>
              <a:spcBef>
                <a:spcPts val="0"/>
              </a:spcBef>
              <a:spcAft>
                <a:spcPts val="0"/>
              </a:spcAft>
              <a:buClr>
                <a:srgbClr val="000000"/>
              </a:buClr>
              <a:buSzPts val="1800"/>
              <a:buFont typeface="Lexend"/>
              <a:buChar char="○"/>
            </a:pPr>
            <a:r>
              <a:rPr lang="en" sz="1800">
                <a:latin typeface="Lexend"/>
                <a:ea typeface="Lexend"/>
                <a:cs typeface="Lexend"/>
                <a:sym typeface="Lexend"/>
              </a:rPr>
              <a:t>As added more roles and custom claims, Auth0 began rejecting tokens and breaking log‑in session</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b="1" lang="en" sz="1800">
                <a:latin typeface="Lexend"/>
                <a:ea typeface="Lexend"/>
                <a:cs typeface="Lexend"/>
                <a:sym typeface="Lexend"/>
              </a:rPr>
              <a:t>WebSocket chat kept throwing build errors</a:t>
            </a:r>
            <a:endParaRPr b="1" sz="1800">
              <a:latin typeface="Lexend"/>
              <a:ea typeface="Lexend"/>
              <a:cs typeface="Lexend"/>
              <a:sym typeface="Lexend"/>
            </a:endParaRPr>
          </a:p>
          <a:p>
            <a:pPr indent="-342900" lvl="1" marL="914400" rtl="0" algn="l">
              <a:lnSpc>
                <a:spcPct val="115000"/>
              </a:lnSpc>
              <a:spcBef>
                <a:spcPts val="0"/>
              </a:spcBef>
              <a:spcAft>
                <a:spcPts val="0"/>
              </a:spcAft>
              <a:buSzPts val="1800"/>
              <a:buFont typeface="Lexend"/>
              <a:buChar char="○"/>
            </a:pPr>
            <a:r>
              <a:rPr lang="en" sz="1800">
                <a:latin typeface="Lexend"/>
                <a:ea typeface="Lexend"/>
                <a:cs typeface="Lexend"/>
                <a:sym typeface="Lexend"/>
              </a:rPr>
              <a:t>Original front‑end setup bundled Socket.IO on the client but not on the server, causing compilation failures and mismatched versions.</a:t>
            </a:r>
            <a:endParaRPr sz="1800">
              <a:latin typeface="Lexend"/>
              <a:ea typeface="Lexend"/>
              <a:cs typeface="Lexend"/>
              <a:sym typeface="Lexend"/>
            </a:endParaRPr>
          </a:p>
          <a:p>
            <a:pPr indent="0" lvl="0" marL="0" rtl="0" algn="l">
              <a:lnSpc>
                <a:spcPct val="115000"/>
              </a:lnSpc>
              <a:spcBef>
                <a:spcPts val="1200"/>
              </a:spcBef>
              <a:spcAft>
                <a:spcPts val="1200"/>
              </a:spcAft>
              <a:buNone/>
            </a:pPr>
            <a:r>
              <a:t/>
            </a:r>
            <a:endParaRPr sz="1800">
              <a:latin typeface="Lexend"/>
              <a:ea typeface="Lexend"/>
              <a:cs typeface="Lexend"/>
              <a:sym typeface="Lexend"/>
            </a:endParaRPr>
          </a:p>
        </p:txBody>
      </p:sp>
      <p:pic>
        <p:nvPicPr>
          <p:cNvPr id="156" name="Google Shape;156;p27"/>
          <p:cNvPicPr preferRelativeResize="0"/>
          <p:nvPr/>
        </p:nvPicPr>
        <p:blipFill>
          <a:blip r:embed="rId3">
            <a:alphaModFix/>
          </a:blip>
          <a:stretch>
            <a:fillRect/>
          </a:stretch>
        </p:blipFill>
        <p:spPr>
          <a:xfrm>
            <a:off x="7341050" y="3836475"/>
            <a:ext cx="1691524" cy="130702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exend"/>
                <a:ea typeface="Lexend"/>
                <a:cs typeface="Lexend"/>
                <a:sym typeface="Lexend"/>
              </a:rPr>
              <a:t>How do we mitigated challenges</a:t>
            </a:r>
            <a:endParaRPr b="1">
              <a:latin typeface="Lexend"/>
              <a:ea typeface="Lexend"/>
              <a:cs typeface="Lexend"/>
              <a:sym typeface="Lexend"/>
            </a:endParaRPr>
          </a:p>
        </p:txBody>
      </p:sp>
      <p:sp>
        <p:nvSpPr>
          <p:cNvPr id="162" name="Google Shape;162;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exend"/>
              <a:buChar char="●"/>
            </a:pPr>
            <a:r>
              <a:rPr b="1" lang="en">
                <a:solidFill>
                  <a:schemeClr val="dk1"/>
                </a:solidFill>
                <a:latin typeface="Lexend"/>
                <a:ea typeface="Lexend"/>
                <a:cs typeface="Lexend"/>
                <a:sym typeface="Lexend"/>
              </a:rPr>
              <a:t> Auth0 stopped scaling cleanly</a:t>
            </a:r>
            <a:endParaRPr b="1">
              <a:solidFill>
                <a:schemeClr val="dk1"/>
              </a:solidFill>
              <a:latin typeface="Lexend"/>
              <a:ea typeface="Lexend"/>
              <a:cs typeface="Lexend"/>
              <a:sym typeface="Lexend"/>
            </a:endParaRPr>
          </a:p>
          <a:p>
            <a:pPr indent="-317500" lvl="1" marL="9144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Migrated to Firebase Authentication after researching alternatives. </a:t>
            </a:r>
            <a:endParaRPr>
              <a:solidFill>
                <a:schemeClr val="dk1"/>
              </a:solidFill>
              <a:latin typeface="Lexend"/>
              <a:ea typeface="Lexend"/>
              <a:cs typeface="Lexend"/>
              <a:sym typeface="Lexend"/>
            </a:endParaRPr>
          </a:p>
          <a:p>
            <a:pPr indent="-317500" lvl="1" marL="9144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Firebase supported custom roles and restored reliable sign-ins without errors.</a:t>
            </a:r>
            <a:endParaRPr>
              <a:solidFill>
                <a:schemeClr val="dk1"/>
              </a:solidFill>
              <a:latin typeface="Lexend"/>
              <a:ea typeface="Lexend"/>
              <a:cs typeface="Lexend"/>
              <a:sym typeface="Lexend"/>
            </a:endParaRPr>
          </a:p>
          <a:p>
            <a:pPr indent="-342900" lvl="0" marL="457200" rtl="0" algn="l">
              <a:spcBef>
                <a:spcPts val="0"/>
              </a:spcBef>
              <a:spcAft>
                <a:spcPts val="0"/>
              </a:spcAft>
              <a:buClr>
                <a:schemeClr val="dk1"/>
              </a:buClr>
              <a:buSzPts val="1800"/>
              <a:buFont typeface="Lexend"/>
              <a:buChar char="●"/>
            </a:pPr>
            <a:r>
              <a:rPr b="1" lang="en">
                <a:solidFill>
                  <a:schemeClr val="dk1"/>
                </a:solidFill>
                <a:latin typeface="Lexend"/>
                <a:ea typeface="Lexend"/>
                <a:cs typeface="Lexend"/>
                <a:sym typeface="Lexend"/>
              </a:rPr>
              <a:t>WebSocket Chat Caused Build Errors</a:t>
            </a:r>
            <a:endParaRPr b="1">
              <a:solidFill>
                <a:schemeClr val="dk1"/>
              </a:solidFill>
              <a:latin typeface="Lexend"/>
              <a:ea typeface="Lexend"/>
              <a:cs typeface="Lexend"/>
              <a:sym typeface="Lexend"/>
            </a:endParaRPr>
          </a:p>
          <a:p>
            <a:pPr indent="-317500" lvl="1" marL="9144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Upgraded Next.js </a:t>
            </a:r>
            <a:endParaRPr>
              <a:solidFill>
                <a:schemeClr val="dk1"/>
              </a:solidFill>
              <a:latin typeface="Lexend"/>
              <a:ea typeface="Lexend"/>
              <a:cs typeface="Lexend"/>
              <a:sym typeface="Lexend"/>
            </a:endParaRPr>
          </a:p>
          <a:p>
            <a:pPr indent="-317500" lvl="1" marL="9144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Aligned Socket.IO versions </a:t>
            </a:r>
            <a:endParaRPr>
              <a:solidFill>
                <a:schemeClr val="dk1"/>
              </a:solidFill>
              <a:latin typeface="Lexend"/>
              <a:ea typeface="Lexend"/>
              <a:cs typeface="Lexend"/>
              <a:sym typeface="Lexend"/>
            </a:endParaRPr>
          </a:p>
          <a:p>
            <a:pPr indent="-317500" lvl="1" marL="9144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Isolated real-time code from the main bundle </a:t>
            </a:r>
            <a:endParaRPr>
              <a:solidFill>
                <a:schemeClr val="dk1"/>
              </a:solidFill>
              <a:latin typeface="Lexend"/>
              <a:ea typeface="Lexend"/>
              <a:cs typeface="Lexend"/>
              <a:sym typeface="Lexend"/>
            </a:endParaRPr>
          </a:p>
          <a:p>
            <a:pPr indent="-317500" lvl="2" marL="13716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Result: No crashes, successful builds.</a:t>
            </a:r>
            <a:endParaRPr>
              <a:solidFill>
                <a:schemeClr val="dk1"/>
              </a:solidFill>
              <a:latin typeface="Lexend"/>
              <a:ea typeface="Lexend"/>
              <a:cs typeface="Lexend"/>
              <a:sym typeface="Lexend"/>
            </a:endParaRPr>
          </a:p>
        </p:txBody>
      </p:sp>
      <p:pic>
        <p:nvPicPr>
          <p:cNvPr id="163" name="Google Shape;163;p28"/>
          <p:cNvPicPr preferRelativeResize="0"/>
          <p:nvPr/>
        </p:nvPicPr>
        <p:blipFill>
          <a:blip r:embed="rId3">
            <a:alphaModFix/>
          </a:blip>
          <a:stretch>
            <a:fillRect/>
          </a:stretch>
        </p:blipFill>
        <p:spPr>
          <a:xfrm>
            <a:off x="7205650" y="3782075"/>
            <a:ext cx="1761950" cy="136142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9"/>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Projects Progression</a:t>
            </a:r>
            <a:endParaRPr sz="2800">
              <a:latin typeface="Lexend Black"/>
              <a:ea typeface="Lexend Black"/>
              <a:cs typeface="Lexend Black"/>
              <a:sym typeface="Lexend Black"/>
            </a:endParaRPr>
          </a:p>
        </p:txBody>
      </p:sp>
      <p:pic>
        <p:nvPicPr>
          <p:cNvPr id="169" name="Google Shape;169;p29"/>
          <p:cNvPicPr preferRelativeResize="0"/>
          <p:nvPr/>
        </p:nvPicPr>
        <p:blipFill>
          <a:blip r:embed="rId3">
            <a:alphaModFix/>
          </a:blip>
          <a:stretch>
            <a:fillRect/>
          </a:stretch>
        </p:blipFill>
        <p:spPr>
          <a:xfrm>
            <a:off x="401375" y="1218300"/>
            <a:ext cx="7574875" cy="2615775"/>
          </a:xfrm>
          <a:prstGeom prst="rect">
            <a:avLst/>
          </a:prstGeom>
          <a:noFill/>
          <a:ln>
            <a:noFill/>
          </a:ln>
        </p:spPr>
      </p:pic>
      <p:pic>
        <p:nvPicPr>
          <p:cNvPr id="170" name="Google Shape;170;p29"/>
          <p:cNvPicPr preferRelativeResize="0"/>
          <p:nvPr/>
        </p:nvPicPr>
        <p:blipFill>
          <a:blip r:embed="rId4">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0"/>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Projects Progression - con’t</a:t>
            </a:r>
            <a:endParaRPr sz="2800">
              <a:latin typeface="Lexend Black"/>
              <a:ea typeface="Lexend Black"/>
              <a:cs typeface="Lexend Black"/>
              <a:sym typeface="Lexend Black"/>
            </a:endParaRPr>
          </a:p>
        </p:txBody>
      </p:sp>
      <p:sp>
        <p:nvSpPr>
          <p:cNvPr id="176" name="Google Shape;176;p30"/>
          <p:cNvSpPr txBox="1"/>
          <p:nvPr/>
        </p:nvSpPr>
        <p:spPr>
          <a:xfrm>
            <a:off x="311700" y="1152475"/>
            <a:ext cx="8520600" cy="34164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lnSpc>
                <a:spcPct val="115000"/>
              </a:lnSpc>
              <a:spcBef>
                <a:spcPts val="0"/>
              </a:spcBef>
              <a:spcAft>
                <a:spcPts val="0"/>
              </a:spcAft>
              <a:buNone/>
            </a:pPr>
            <a:r>
              <a:rPr b="1" lang="en" sz="1800">
                <a:latin typeface="Lexend"/>
                <a:ea typeface="Lexend"/>
                <a:cs typeface="Lexend"/>
                <a:sym typeface="Lexend"/>
              </a:rPr>
              <a:t>Frontend: </a:t>
            </a:r>
            <a:endParaRPr b="1" sz="1800">
              <a:latin typeface="Lexend"/>
              <a:ea typeface="Lexend"/>
              <a:cs typeface="Lexend"/>
              <a:sym typeface="Lexend"/>
            </a:endParaRPr>
          </a:p>
          <a:p>
            <a:pPr indent="-334327" lvl="0" marL="457200" rtl="0" algn="l">
              <a:lnSpc>
                <a:spcPct val="115000"/>
              </a:lnSpc>
              <a:spcBef>
                <a:spcPts val="1200"/>
              </a:spcBef>
              <a:spcAft>
                <a:spcPts val="0"/>
              </a:spcAft>
              <a:buSzPct val="100000"/>
              <a:buFont typeface="Lexend"/>
              <a:buChar char="●"/>
            </a:pPr>
            <a:r>
              <a:rPr lang="en" sz="1800">
                <a:latin typeface="Lexend"/>
                <a:ea typeface="Lexend"/>
                <a:cs typeface="Lexend"/>
                <a:sym typeface="Lexend"/>
              </a:rPr>
              <a:t>UX/UI Design completed.</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Messaging feature.</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Organization UI.</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Calendar/Scheduler implemented.</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Backend:</a:t>
            </a:r>
            <a:endParaRPr b="1" sz="1800">
              <a:latin typeface="Lexend"/>
              <a:ea typeface="Lexend"/>
              <a:cs typeface="Lexend"/>
              <a:sym typeface="Lexend"/>
            </a:endParaRPr>
          </a:p>
          <a:p>
            <a:pPr indent="-334327" lvl="0" marL="457200" rtl="0" algn="l">
              <a:lnSpc>
                <a:spcPct val="115000"/>
              </a:lnSpc>
              <a:spcBef>
                <a:spcPts val="1200"/>
              </a:spcBef>
              <a:spcAft>
                <a:spcPts val="0"/>
              </a:spcAft>
              <a:buSzPct val="100000"/>
              <a:buFont typeface="Lexend"/>
              <a:buChar char="●"/>
            </a:pPr>
            <a:r>
              <a:rPr lang="en" sz="1800">
                <a:latin typeface="Lexend"/>
                <a:ea typeface="Lexend"/>
                <a:cs typeface="Lexend"/>
                <a:sym typeface="Lexend"/>
              </a:rPr>
              <a:t>User authentication.</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User database.</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Organization database.</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Messaging feature.</a:t>
            </a:r>
            <a:endParaRPr sz="1800">
              <a:latin typeface="Lexend"/>
              <a:ea typeface="Lexend"/>
              <a:cs typeface="Lexend"/>
              <a:sym typeface="Lexend"/>
            </a:endParaRPr>
          </a:p>
          <a:p>
            <a:pPr indent="-334327" lvl="0" marL="457200" rtl="0" algn="l">
              <a:lnSpc>
                <a:spcPct val="115000"/>
              </a:lnSpc>
              <a:spcBef>
                <a:spcPts val="0"/>
              </a:spcBef>
              <a:spcAft>
                <a:spcPts val="0"/>
              </a:spcAft>
              <a:buSzPct val="100000"/>
              <a:buFont typeface="Lexend"/>
              <a:buChar char="●"/>
            </a:pPr>
            <a:r>
              <a:rPr lang="en" sz="1800">
                <a:latin typeface="Lexend"/>
                <a:ea typeface="Lexend"/>
                <a:cs typeface="Lexend"/>
                <a:sym typeface="Lexend"/>
              </a:rPr>
              <a:t>Calendar Database. </a:t>
            </a:r>
            <a:endParaRPr sz="1800">
              <a:latin typeface="Lexend"/>
              <a:ea typeface="Lexend"/>
              <a:cs typeface="Lexend"/>
              <a:sym typeface="Lexend"/>
            </a:endParaRPr>
          </a:p>
        </p:txBody>
      </p:sp>
      <p:pic>
        <p:nvPicPr>
          <p:cNvPr id="177" name="Google Shape;177;p30"/>
          <p:cNvPicPr preferRelativeResize="0"/>
          <p:nvPr/>
        </p:nvPicPr>
        <p:blipFill>
          <a:blip r:embed="rId3">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Lexend ExtraBold"/>
                <a:ea typeface="Lexend ExtraBold"/>
                <a:cs typeface="Lexend ExtraBold"/>
                <a:sym typeface="Lexend ExtraBold"/>
              </a:rPr>
              <a:t>Future Plans</a:t>
            </a:r>
            <a:endParaRPr>
              <a:latin typeface="Lexend ExtraBold"/>
              <a:ea typeface="Lexend ExtraBold"/>
              <a:cs typeface="Lexend ExtraBold"/>
              <a:sym typeface="Lexend ExtraBold"/>
            </a:endParaRPr>
          </a:p>
        </p:txBody>
      </p:sp>
      <p:sp>
        <p:nvSpPr>
          <p:cNvPr id="183" name="Google Shape;183;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Include a payment service.</a:t>
            </a:r>
            <a:endParaRPr>
              <a:solidFill>
                <a:schemeClr val="dk1"/>
              </a:solidFill>
              <a:latin typeface="Lexend"/>
              <a:ea typeface="Lexend"/>
              <a:cs typeface="Lexend"/>
              <a:sym typeface="Lexend"/>
            </a:endParaRPr>
          </a:p>
          <a:p>
            <a:pPr indent="-342900" lvl="0" marL="457200" rtl="0" algn="l">
              <a:spcBef>
                <a:spcPts val="0"/>
              </a:spcBef>
              <a:spcAft>
                <a:spcPts val="0"/>
              </a:spcAft>
              <a:buClr>
                <a:schemeClr val="dk1"/>
              </a:buClr>
              <a:buSzPts val="1800"/>
              <a:buFont typeface="Lexend"/>
              <a:buChar char="●"/>
            </a:pPr>
            <a:r>
              <a:rPr lang="en">
                <a:solidFill>
                  <a:schemeClr val="dk1"/>
                </a:solidFill>
                <a:latin typeface="Lexend"/>
                <a:ea typeface="Lexend"/>
                <a:cs typeface="Lexend"/>
                <a:sym typeface="Lexend"/>
              </a:rPr>
              <a:t>Fine tuning on present features.</a:t>
            </a:r>
            <a:endParaRPr>
              <a:solidFill>
                <a:schemeClr val="dk1"/>
              </a:solidFill>
              <a:latin typeface="Lexend"/>
              <a:ea typeface="Lexend"/>
              <a:cs typeface="Lexend"/>
              <a:sym typeface="Lexend"/>
            </a:endParaRPr>
          </a:p>
          <a:p>
            <a:pPr indent="-317500" lvl="0" marL="457200" rtl="0" algn="l">
              <a:spcBef>
                <a:spcPts val="0"/>
              </a:spcBef>
              <a:spcAft>
                <a:spcPts val="0"/>
              </a:spcAft>
              <a:buClr>
                <a:schemeClr val="dk1"/>
              </a:buClr>
              <a:buSzPts val="1400"/>
              <a:buFont typeface="Lexend"/>
              <a:buChar char="●"/>
            </a:pPr>
            <a:r>
              <a:rPr lang="en">
                <a:solidFill>
                  <a:schemeClr val="dk1"/>
                </a:solidFill>
                <a:latin typeface="Lexend"/>
                <a:ea typeface="Lexend"/>
                <a:cs typeface="Lexend"/>
                <a:sym typeface="Lexend"/>
              </a:rPr>
              <a:t>Implement a mobile version for easier access.</a:t>
            </a:r>
            <a:endParaRPr>
              <a:solidFill>
                <a:schemeClr val="dk1"/>
              </a:solidFill>
              <a:latin typeface="Lexend"/>
              <a:ea typeface="Lexend"/>
              <a:cs typeface="Lexend"/>
              <a:sym typeface="Lexe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What is Orgifi?</a:t>
            </a:r>
            <a:endParaRPr sz="2800">
              <a:solidFill>
                <a:srgbClr val="000000"/>
              </a:solidFill>
              <a:latin typeface="Lexend Black"/>
              <a:ea typeface="Lexend Black"/>
              <a:cs typeface="Lexend Black"/>
              <a:sym typeface="Lexend Black"/>
            </a:endParaRPr>
          </a:p>
        </p:txBody>
      </p:sp>
      <p:sp>
        <p:nvSpPr>
          <p:cNvPr id="62" name="Google Shape;62;p14"/>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Orgifi is a platform designed to simplify the management and discovery of clubs, enabling users to easily find, join, and manage events, memberships, and communication within organizations.</a:t>
            </a:r>
            <a:endParaRPr sz="1800">
              <a:latin typeface="Lexend"/>
              <a:ea typeface="Lexend"/>
              <a:cs typeface="Lexend"/>
              <a:sym typeface="Lexend"/>
            </a:endParaRPr>
          </a:p>
          <a:p>
            <a:pPr indent="0" lvl="0" marL="457200" rtl="0" algn="l">
              <a:lnSpc>
                <a:spcPct val="115000"/>
              </a:lnSpc>
              <a:spcBef>
                <a:spcPts val="1200"/>
              </a:spcBef>
              <a:spcAft>
                <a:spcPts val="0"/>
              </a:spcAft>
              <a:buNone/>
            </a:pPr>
            <a:r>
              <a:t/>
            </a:r>
            <a:endParaRPr sz="1800">
              <a:latin typeface="Lexend"/>
              <a:ea typeface="Lexend"/>
              <a:cs typeface="Lexend"/>
              <a:sym typeface="Lexend"/>
            </a:endParaRPr>
          </a:p>
          <a:p>
            <a:pPr indent="-342900" lvl="0" marL="457200" rtl="0" algn="l">
              <a:lnSpc>
                <a:spcPct val="115000"/>
              </a:lnSpc>
              <a:spcBef>
                <a:spcPts val="1200"/>
              </a:spcBef>
              <a:spcAft>
                <a:spcPts val="0"/>
              </a:spcAft>
              <a:buClr>
                <a:schemeClr val="dk1"/>
              </a:buClr>
              <a:buSzPts val="1800"/>
              <a:buFont typeface="Lexend"/>
              <a:buChar char="-"/>
            </a:pPr>
            <a:r>
              <a:rPr lang="en" sz="1800">
                <a:solidFill>
                  <a:schemeClr val="dk1"/>
                </a:solidFill>
                <a:latin typeface="Lexend"/>
                <a:ea typeface="Lexend"/>
                <a:cs typeface="Lexend"/>
                <a:sym typeface="Lexend"/>
              </a:rPr>
              <a:t>Example users include organizers of intramural sports clubs, or people who moved to a new area and are looking for hobbies</a:t>
            </a:r>
            <a:endParaRPr sz="1800">
              <a:solidFill>
                <a:schemeClr val="dk1"/>
              </a:solidFill>
              <a:latin typeface="Lexend"/>
              <a:ea typeface="Lexend"/>
              <a:cs typeface="Lexend"/>
              <a:sym typeface="Lexend"/>
            </a:endParaRPr>
          </a:p>
          <a:p>
            <a:pPr indent="0" lvl="0" marL="914400" rtl="0" algn="l">
              <a:lnSpc>
                <a:spcPct val="115000"/>
              </a:lnSpc>
              <a:spcBef>
                <a:spcPts val="1200"/>
              </a:spcBef>
              <a:spcAft>
                <a:spcPts val="0"/>
              </a:spcAft>
              <a:buNone/>
            </a:pPr>
            <a:r>
              <a:t/>
            </a:r>
            <a:endParaRPr sz="1800">
              <a:latin typeface="Lexend"/>
              <a:ea typeface="Lexend"/>
              <a:cs typeface="Lexend"/>
              <a:sym typeface="Lexend"/>
            </a:endParaRPr>
          </a:p>
          <a:p>
            <a:pPr indent="0" lvl="0" marL="914400" rtl="0" algn="l">
              <a:lnSpc>
                <a:spcPct val="115000"/>
              </a:lnSpc>
              <a:spcBef>
                <a:spcPts val="1200"/>
              </a:spcBef>
              <a:spcAft>
                <a:spcPts val="1200"/>
              </a:spcAft>
              <a:buNone/>
            </a:pPr>
            <a:r>
              <a:t/>
            </a:r>
            <a:endParaRPr sz="1800">
              <a:latin typeface="Lexend"/>
              <a:ea typeface="Lexend"/>
              <a:cs typeface="Lexend"/>
              <a:sym typeface="Lexend"/>
            </a:endParaRPr>
          </a:p>
        </p:txBody>
      </p:sp>
      <p:pic>
        <p:nvPicPr>
          <p:cNvPr id="63" name="Google Shape;63;p14"/>
          <p:cNvPicPr preferRelativeResize="0"/>
          <p:nvPr/>
        </p:nvPicPr>
        <p:blipFill>
          <a:blip r:embed="rId3">
            <a:alphaModFix/>
          </a:blip>
          <a:stretch>
            <a:fillRect/>
          </a:stretch>
        </p:blipFill>
        <p:spPr>
          <a:xfrm>
            <a:off x="6891300" y="3808600"/>
            <a:ext cx="2039624" cy="15759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2"/>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Conclusion</a:t>
            </a:r>
            <a:endParaRPr sz="2800">
              <a:latin typeface="Lexend Black"/>
              <a:ea typeface="Lexend Black"/>
              <a:cs typeface="Lexend Black"/>
              <a:sym typeface="Lexend Black"/>
            </a:endParaRPr>
          </a:p>
        </p:txBody>
      </p:sp>
      <p:sp>
        <p:nvSpPr>
          <p:cNvPr id="189" name="Google Shape;189;p32"/>
          <p:cNvSpPr txBox="1"/>
          <p:nvPr/>
        </p:nvSpPr>
        <p:spPr>
          <a:xfrm>
            <a:off x="311700" y="1152475"/>
            <a:ext cx="85206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b="1" lang="en" sz="1800">
                <a:latin typeface="Lexend"/>
                <a:ea typeface="Lexend"/>
                <a:cs typeface="Lexend"/>
                <a:sym typeface="Lexend"/>
              </a:rPr>
              <a:t>Fall 2024</a:t>
            </a:r>
            <a:endParaRPr b="1" sz="1800">
              <a:latin typeface="Lexend"/>
              <a:ea typeface="Lexend"/>
              <a:cs typeface="Lexend"/>
              <a:sym typeface="Lexend"/>
            </a:endParaRPr>
          </a:p>
          <a:p>
            <a:pPr indent="-342900" lvl="0" marL="457200" rtl="0" algn="l">
              <a:lnSpc>
                <a:spcPct val="115000"/>
              </a:lnSpc>
              <a:spcBef>
                <a:spcPts val="1200"/>
              </a:spcBef>
              <a:spcAft>
                <a:spcPts val="0"/>
              </a:spcAft>
              <a:buSzPts val="1800"/>
              <a:buFont typeface="Lexend"/>
              <a:buChar char="●"/>
            </a:pPr>
            <a:r>
              <a:rPr lang="en" sz="1800">
                <a:latin typeface="Lexend"/>
                <a:ea typeface="Lexend"/>
                <a:cs typeface="Lexend"/>
                <a:sym typeface="Lexend"/>
              </a:rPr>
              <a:t>Completed Orgifi Design</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Created timeline plan for Spring 2025</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solidFill>
                  <a:schemeClr val="dk1"/>
                </a:solidFill>
                <a:latin typeface="Lexend"/>
                <a:ea typeface="Lexend"/>
                <a:cs typeface="Lexend"/>
                <a:sym typeface="Lexend"/>
              </a:rPr>
              <a:t>Started creating</a:t>
            </a:r>
            <a:r>
              <a:rPr lang="en" sz="1800">
                <a:solidFill>
                  <a:schemeClr val="dk1"/>
                </a:solidFill>
                <a:latin typeface="Lexend"/>
                <a:ea typeface="Lexend"/>
                <a:cs typeface="Lexend"/>
                <a:sym typeface="Lexend"/>
              </a:rPr>
              <a:t> individual Components.</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Spring 2025</a:t>
            </a:r>
            <a:endParaRPr b="1" sz="1800">
              <a:latin typeface="Lexend"/>
              <a:ea typeface="Lexend"/>
              <a:cs typeface="Lexend"/>
              <a:sym typeface="Lexend"/>
            </a:endParaRPr>
          </a:p>
          <a:p>
            <a:pPr indent="-342900" lvl="0" marL="457200" rtl="0" algn="l">
              <a:lnSpc>
                <a:spcPct val="115000"/>
              </a:lnSpc>
              <a:spcBef>
                <a:spcPts val="1200"/>
              </a:spcBef>
              <a:spcAft>
                <a:spcPts val="0"/>
              </a:spcAft>
              <a:buSzPts val="1800"/>
              <a:buFont typeface="Lexend"/>
              <a:buChar char="●"/>
            </a:pPr>
            <a:r>
              <a:rPr lang="en" sz="1800">
                <a:latin typeface="Lexend"/>
                <a:ea typeface="Lexend"/>
                <a:cs typeface="Lexend"/>
                <a:sym typeface="Lexend"/>
              </a:rPr>
              <a:t>Completion</a:t>
            </a:r>
            <a:r>
              <a:rPr lang="en" sz="1800">
                <a:latin typeface="Lexend"/>
                <a:ea typeface="Lexend"/>
                <a:cs typeface="Lexend"/>
                <a:sym typeface="Lexend"/>
              </a:rPr>
              <a:t> of individual components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Connect Orgifi screens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Testing and expand</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Deployment/ Infrastructure</a:t>
            </a:r>
            <a:endParaRPr sz="1800">
              <a:latin typeface="Lexend"/>
              <a:ea typeface="Lexend"/>
              <a:cs typeface="Lexend"/>
              <a:sym typeface="Lexend"/>
            </a:endParaRPr>
          </a:p>
        </p:txBody>
      </p:sp>
      <p:pic>
        <p:nvPicPr>
          <p:cNvPr id="190" name="Google Shape;190;p32"/>
          <p:cNvPicPr preferRelativeResize="0"/>
          <p:nvPr/>
        </p:nvPicPr>
        <p:blipFill>
          <a:blip r:embed="rId3">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3"/>
          <p:cNvSpPr txBox="1"/>
          <p:nvPr>
            <p:ph idx="1" type="body"/>
          </p:nvPr>
        </p:nvSpPr>
        <p:spPr>
          <a:xfrm>
            <a:off x="311700" y="863550"/>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800">
              <a:solidFill>
                <a:schemeClr val="dk1"/>
              </a:solidFill>
              <a:latin typeface="Lexend"/>
              <a:ea typeface="Lexend"/>
              <a:cs typeface="Lexend"/>
              <a:sym typeface="Lexend"/>
            </a:endParaRPr>
          </a:p>
          <a:p>
            <a:pPr indent="0" lvl="0" marL="0" rtl="0" algn="ctr">
              <a:spcBef>
                <a:spcPts val="1200"/>
              </a:spcBef>
              <a:spcAft>
                <a:spcPts val="0"/>
              </a:spcAft>
              <a:buNone/>
            </a:pPr>
            <a:r>
              <a:t/>
            </a:r>
            <a:endParaRPr b="1" sz="2800">
              <a:solidFill>
                <a:schemeClr val="dk1"/>
              </a:solidFill>
              <a:latin typeface="Lexend"/>
              <a:ea typeface="Lexend"/>
              <a:cs typeface="Lexend"/>
              <a:sym typeface="Lexend"/>
            </a:endParaRPr>
          </a:p>
          <a:p>
            <a:pPr indent="0" lvl="0" marL="0" rtl="0" algn="ctr">
              <a:spcBef>
                <a:spcPts val="1200"/>
              </a:spcBef>
              <a:spcAft>
                <a:spcPts val="1200"/>
              </a:spcAft>
              <a:buNone/>
            </a:pPr>
            <a:r>
              <a:rPr b="1" lang="en" sz="4600">
                <a:solidFill>
                  <a:schemeClr val="dk1"/>
                </a:solidFill>
                <a:latin typeface="Lexend"/>
                <a:ea typeface="Lexend"/>
                <a:cs typeface="Lexend"/>
                <a:sym typeface="Lexend"/>
              </a:rPr>
              <a:t>Questions?</a:t>
            </a:r>
            <a:endParaRPr b="1" sz="4600">
              <a:solidFill>
                <a:schemeClr val="dk1"/>
              </a:solidFill>
              <a:latin typeface="Lexend"/>
              <a:ea typeface="Lexend"/>
              <a:cs typeface="Lexend"/>
              <a:sym typeface="Lexend"/>
            </a:endParaRPr>
          </a:p>
        </p:txBody>
      </p:sp>
      <p:pic>
        <p:nvPicPr>
          <p:cNvPr id="196" name="Google Shape;196;p33"/>
          <p:cNvPicPr preferRelativeResize="0"/>
          <p:nvPr/>
        </p:nvPicPr>
        <p:blipFill>
          <a:blip r:embed="rId3">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Motivation behind Orgifi</a:t>
            </a:r>
            <a:endParaRPr sz="2800">
              <a:latin typeface="Lexend Black"/>
              <a:ea typeface="Lexend Black"/>
              <a:cs typeface="Lexend Black"/>
              <a:sym typeface="Lexend Black"/>
            </a:endParaRPr>
          </a:p>
        </p:txBody>
      </p:sp>
      <p:sp>
        <p:nvSpPr>
          <p:cNvPr id="69" name="Google Shape;69;p15"/>
          <p:cNvSpPr txBox="1"/>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018"/>
              <a:buNone/>
            </a:pPr>
            <a:r>
              <a:rPr b="1" lang="en" sz="1800">
                <a:latin typeface="Lexend"/>
                <a:ea typeface="Lexend"/>
                <a:cs typeface="Lexend"/>
                <a:sym typeface="Lexend"/>
              </a:rPr>
              <a:t>Current Problems:</a:t>
            </a:r>
            <a:endParaRPr b="1" sz="1800">
              <a:latin typeface="Lexend"/>
              <a:ea typeface="Lexend"/>
              <a:cs typeface="Lexend"/>
              <a:sym typeface="Lexend"/>
            </a:endParaRPr>
          </a:p>
          <a:p>
            <a:pPr indent="-342900" lvl="0" marL="457200" rtl="0" algn="l">
              <a:lnSpc>
                <a:spcPct val="95000"/>
              </a:lnSpc>
              <a:spcBef>
                <a:spcPts val="1200"/>
              </a:spcBef>
              <a:spcAft>
                <a:spcPts val="0"/>
              </a:spcAft>
              <a:buSzPts val="1800"/>
              <a:buFont typeface="Lexend"/>
              <a:buChar char="●"/>
            </a:pPr>
            <a:r>
              <a:rPr lang="en" sz="1800">
                <a:latin typeface="Lexend"/>
                <a:ea typeface="Lexend"/>
                <a:cs typeface="Lexend"/>
                <a:sym typeface="Lexend"/>
              </a:rPr>
              <a:t>Difficulty finding clubs to join.</a:t>
            </a:r>
            <a:endParaRPr sz="1800">
              <a:latin typeface="Lexend"/>
              <a:ea typeface="Lexend"/>
              <a:cs typeface="Lexend"/>
              <a:sym typeface="Lexend"/>
            </a:endParaRPr>
          </a:p>
          <a:p>
            <a:pPr indent="-342900" lvl="0" marL="457200" rtl="0" algn="l">
              <a:lnSpc>
                <a:spcPct val="95000"/>
              </a:lnSpc>
              <a:spcBef>
                <a:spcPts val="0"/>
              </a:spcBef>
              <a:spcAft>
                <a:spcPts val="0"/>
              </a:spcAft>
              <a:buSzPts val="1800"/>
              <a:buFont typeface="Lexend"/>
              <a:buChar char="●"/>
            </a:pPr>
            <a:r>
              <a:rPr lang="en" sz="1800">
                <a:latin typeface="Lexend"/>
                <a:ea typeface="Lexend"/>
                <a:cs typeface="Lexend"/>
                <a:sym typeface="Lexend"/>
              </a:rPr>
              <a:t>Lack of centralized communication and event tracking.</a:t>
            </a:r>
            <a:endParaRPr sz="1800">
              <a:latin typeface="Lexend"/>
              <a:ea typeface="Lexend"/>
              <a:cs typeface="Lexend"/>
              <a:sym typeface="Lexend"/>
            </a:endParaRPr>
          </a:p>
          <a:p>
            <a:pPr indent="0" lvl="0" marL="457200" rtl="0" algn="l">
              <a:lnSpc>
                <a:spcPct val="95000"/>
              </a:lnSpc>
              <a:spcBef>
                <a:spcPts val="1200"/>
              </a:spcBef>
              <a:spcAft>
                <a:spcPts val="0"/>
              </a:spcAft>
              <a:buNone/>
            </a:pPr>
            <a:r>
              <a:t/>
            </a:r>
            <a:endParaRPr sz="1800">
              <a:latin typeface="Lexend"/>
              <a:ea typeface="Lexend"/>
              <a:cs typeface="Lexend"/>
              <a:sym typeface="Lexend"/>
            </a:endParaRPr>
          </a:p>
          <a:p>
            <a:pPr indent="0" lvl="0" marL="0" rtl="0" algn="l">
              <a:lnSpc>
                <a:spcPct val="95000"/>
              </a:lnSpc>
              <a:spcBef>
                <a:spcPts val="1200"/>
              </a:spcBef>
              <a:spcAft>
                <a:spcPts val="0"/>
              </a:spcAft>
              <a:buClr>
                <a:schemeClr val="dk1"/>
              </a:buClr>
              <a:buSzPts val="1018"/>
              <a:buFont typeface="Arial"/>
              <a:buNone/>
            </a:pPr>
            <a:r>
              <a:rPr b="1" lang="en" sz="1800">
                <a:solidFill>
                  <a:schemeClr val="dk1"/>
                </a:solidFill>
                <a:latin typeface="Lexend"/>
                <a:ea typeface="Lexend"/>
                <a:cs typeface="Lexend"/>
                <a:sym typeface="Lexend"/>
              </a:rPr>
              <a:t>Visions for Orgifi</a:t>
            </a:r>
            <a:endParaRPr sz="1800">
              <a:solidFill>
                <a:schemeClr val="dk1"/>
              </a:solidFill>
              <a:latin typeface="Lexend"/>
              <a:ea typeface="Lexend"/>
              <a:cs typeface="Lexend"/>
              <a:sym typeface="Lexend"/>
            </a:endParaRPr>
          </a:p>
          <a:p>
            <a:pPr indent="-342900" lvl="0" marL="457200" rtl="0" algn="l">
              <a:lnSpc>
                <a:spcPct val="95000"/>
              </a:lnSpc>
              <a:spcBef>
                <a:spcPts val="1200"/>
              </a:spcBef>
              <a:spcAft>
                <a:spcPts val="0"/>
              </a:spcAft>
              <a:buClr>
                <a:schemeClr val="dk1"/>
              </a:buClr>
              <a:buSzPts val="1800"/>
              <a:buFont typeface="Lexend"/>
              <a:buChar char="●"/>
            </a:pPr>
            <a:r>
              <a:rPr lang="en" sz="1800">
                <a:solidFill>
                  <a:schemeClr val="dk1"/>
                </a:solidFill>
                <a:latin typeface="Lexend"/>
                <a:ea typeface="Lexend"/>
                <a:cs typeface="Lexend"/>
                <a:sym typeface="Lexend"/>
              </a:rPr>
              <a:t>Make finding and joining clubs easier.</a:t>
            </a:r>
            <a:endParaRPr sz="1800">
              <a:solidFill>
                <a:schemeClr val="dk1"/>
              </a:solidFill>
              <a:latin typeface="Lexend"/>
              <a:ea typeface="Lexend"/>
              <a:cs typeface="Lexend"/>
              <a:sym typeface="Lexend"/>
            </a:endParaRPr>
          </a:p>
          <a:p>
            <a:pPr indent="-342900" lvl="0" marL="457200" rtl="0" algn="l">
              <a:lnSpc>
                <a:spcPct val="95000"/>
              </a:lnSpc>
              <a:spcBef>
                <a:spcPts val="0"/>
              </a:spcBef>
              <a:spcAft>
                <a:spcPts val="0"/>
              </a:spcAft>
              <a:buClr>
                <a:schemeClr val="dk1"/>
              </a:buClr>
              <a:buSzPts val="1800"/>
              <a:buFont typeface="Lexend"/>
              <a:buChar char="●"/>
            </a:pPr>
            <a:r>
              <a:rPr lang="en" sz="1800">
                <a:solidFill>
                  <a:schemeClr val="dk1"/>
                </a:solidFill>
                <a:latin typeface="Lexend"/>
                <a:ea typeface="Lexend"/>
                <a:cs typeface="Lexend"/>
                <a:sym typeface="Lexend"/>
              </a:rPr>
              <a:t>Simplify club management for users.</a:t>
            </a:r>
            <a:endParaRPr sz="1800">
              <a:solidFill>
                <a:schemeClr val="dk1"/>
              </a:solidFill>
              <a:latin typeface="Lexend"/>
              <a:ea typeface="Lexend"/>
              <a:cs typeface="Lexend"/>
              <a:sym typeface="Lexend"/>
            </a:endParaRPr>
          </a:p>
          <a:p>
            <a:pPr indent="-342900" lvl="0" marL="457200" rtl="0" algn="l">
              <a:lnSpc>
                <a:spcPct val="95000"/>
              </a:lnSpc>
              <a:spcBef>
                <a:spcPts val="0"/>
              </a:spcBef>
              <a:spcAft>
                <a:spcPts val="0"/>
              </a:spcAft>
              <a:buClr>
                <a:schemeClr val="dk1"/>
              </a:buClr>
              <a:buSzPts val="1800"/>
              <a:buFont typeface="Lexend"/>
              <a:buChar char="●"/>
            </a:pPr>
            <a:r>
              <a:rPr lang="en" sz="1800">
                <a:solidFill>
                  <a:schemeClr val="dk1"/>
                </a:solidFill>
                <a:latin typeface="Lexend"/>
                <a:ea typeface="Lexend"/>
                <a:cs typeface="Lexend"/>
                <a:sym typeface="Lexend"/>
              </a:rPr>
              <a:t>Create a platform that promotes engagement and accessibility.</a:t>
            </a:r>
            <a:endParaRPr sz="1800">
              <a:latin typeface="Lexend"/>
              <a:ea typeface="Lexend"/>
              <a:cs typeface="Lexend"/>
              <a:sym typeface="Lexend"/>
            </a:endParaRPr>
          </a:p>
          <a:p>
            <a:pPr indent="0" lvl="0" marL="0" rtl="0" algn="l">
              <a:lnSpc>
                <a:spcPct val="95000"/>
              </a:lnSpc>
              <a:spcBef>
                <a:spcPts val="1200"/>
              </a:spcBef>
              <a:spcAft>
                <a:spcPts val="1200"/>
              </a:spcAft>
              <a:buSzPts val="1018"/>
              <a:buNone/>
            </a:pPr>
            <a:r>
              <a:t/>
            </a:r>
            <a:endParaRPr sz="1800">
              <a:latin typeface="Lexend"/>
              <a:ea typeface="Lexend"/>
              <a:cs typeface="Lexend"/>
              <a:sym typeface="Lexend"/>
            </a:endParaRPr>
          </a:p>
        </p:txBody>
      </p:sp>
      <p:pic>
        <p:nvPicPr>
          <p:cNvPr id="70" name="Google Shape;70;p15"/>
          <p:cNvPicPr preferRelativeResize="0"/>
          <p:nvPr/>
        </p:nvPicPr>
        <p:blipFill>
          <a:blip r:embed="rId3">
            <a:alphaModFix/>
          </a:blip>
          <a:stretch>
            <a:fillRect/>
          </a:stretch>
        </p:blipFill>
        <p:spPr>
          <a:xfrm>
            <a:off x="7112800" y="3724675"/>
            <a:ext cx="1836225" cy="14188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Motivation behind Orgifi contd.</a:t>
            </a:r>
            <a:endParaRPr sz="2800">
              <a:latin typeface="Lexend Black"/>
              <a:ea typeface="Lexend Black"/>
              <a:cs typeface="Lexend Black"/>
              <a:sym typeface="Lexend Black"/>
            </a:endParaRPr>
          </a:p>
        </p:txBody>
      </p:sp>
      <p:sp>
        <p:nvSpPr>
          <p:cNvPr id="76" name="Google Shape;76;p16"/>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 sz="1800">
                <a:latin typeface="Lexend"/>
                <a:ea typeface="Lexend"/>
                <a:cs typeface="Lexend"/>
                <a:sym typeface="Lexend"/>
              </a:rPr>
              <a:t>Why it matters</a:t>
            </a:r>
            <a:endParaRPr b="1" sz="1800">
              <a:latin typeface="Lexend"/>
              <a:ea typeface="Lexend"/>
              <a:cs typeface="Lexend"/>
              <a:sym typeface="Lexend"/>
            </a:endParaRPr>
          </a:p>
          <a:p>
            <a:pPr indent="-342900" lvl="0" marL="457200" rtl="0" algn="l">
              <a:lnSpc>
                <a:spcPct val="115000"/>
              </a:lnSpc>
              <a:spcBef>
                <a:spcPts val="1200"/>
              </a:spcBef>
              <a:spcAft>
                <a:spcPts val="0"/>
              </a:spcAft>
              <a:buSzPts val="1800"/>
              <a:buFont typeface="Lexend"/>
              <a:buChar char="●"/>
            </a:pPr>
            <a:r>
              <a:rPr lang="en" sz="1800">
                <a:latin typeface="Lexend"/>
                <a:ea typeface="Lexend"/>
                <a:cs typeface="Lexend"/>
                <a:sym typeface="Lexend"/>
              </a:rPr>
              <a:t>Fosters stronger communities.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Saves time for organizers.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I</a:t>
            </a:r>
            <a:r>
              <a:rPr lang="en" sz="1800">
                <a:latin typeface="Lexend"/>
                <a:ea typeface="Lexend"/>
                <a:cs typeface="Lexend"/>
                <a:sym typeface="Lexend"/>
              </a:rPr>
              <a:t>mproves</a:t>
            </a:r>
            <a:r>
              <a:rPr lang="en" sz="1800">
                <a:latin typeface="Lexend"/>
                <a:ea typeface="Lexend"/>
                <a:cs typeface="Lexend"/>
                <a:sym typeface="Lexend"/>
              </a:rPr>
              <a:t> users experience.</a:t>
            </a:r>
            <a:endParaRPr sz="1800">
              <a:latin typeface="Lexend"/>
              <a:ea typeface="Lexend"/>
              <a:cs typeface="Lexend"/>
              <a:sym typeface="Lexend"/>
            </a:endParaRPr>
          </a:p>
        </p:txBody>
      </p:sp>
      <p:pic>
        <p:nvPicPr>
          <p:cNvPr id="77" name="Google Shape;77;p16"/>
          <p:cNvPicPr preferRelativeResize="0"/>
          <p:nvPr/>
        </p:nvPicPr>
        <p:blipFill>
          <a:blip r:embed="rId3">
            <a:alphaModFix/>
          </a:blip>
          <a:stretch>
            <a:fillRect/>
          </a:stretch>
        </p:blipFill>
        <p:spPr>
          <a:xfrm>
            <a:off x="7084950" y="3724675"/>
            <a:ext cx="1836225" cy="141882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Key </a:t>
            </a:r>
            <a:r>
              <a:rPr lang="en" sz="2800">
                <a:latin typeface="Lexend Black"/>
                <a:ea typeface="Lexend Black"/>
                <a:cs typeface="Lexend Black"/>
                <a:sym typeface="Lexend Black"/>
              </a:rPr>
              <a:t>features</a:t>
            </a:r>
            <a:endParaRPr sz="2800">
              <a:solidFill>
                <a:srgbClr val="000000"/>
              </a:solidFill>
              <a:latin typeface="Lexend Black"/>
              <a:ea typeface="Lexend Black"/>
              <a:cs typeface="Lexend Black"/>
              <a:sym typeface="Lexend Black"/>
            </a:endParaRPr>
          </a:p>
        </p:txBody>
      </p:sp>
      <p:sp>
        <p:nvSpPr>
          <p:cNvPr id="83" name="Google Shape;83;p17"/>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 sz="1800">
                <a:latin typeface="Lexend"/>
                <a:ea typeface="Lexend"/>
                <a:cs typeface="Lexend"/>
                <a:sym typeface="Lexend"/>
              </a:rPr>
              <a:t>Club Discovery: </a:t>
            </a:r>
            <a:r>
              <a:rPr lang="en" sz="1800">
                <a:latin typeface="Lexend"/>
                <a:ea typeface="Lexend"/>
                <a:cs typeface="Lexend"/>
                <a:sym typeface="Lexend"/>
              </a:rPr>
              <a:t>Helps users find organizations or clubs based on what they are interested in.</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Centralized Communication: </a:t>
            </a:r>
            <a:r>
              <a:rPr lang="en" sz="1800">
                <a:latin typeface="Lexend"/>
                <a:ea typeface="Lexend"/>
                <a:cs typeface="Lexend"/>
                <a:sym typeface="Lexend"/>
              </a:rPr>
              <a:t>Message and announcements within the app.</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Event Management: </a:t>
            </a:r>
            <a:r>
              <a:rPr lang="en" sz="1800">
                <a:latin typeface="Lexend"/>
                <a:ea typeface="Lexend"/>
                <a:cs typeface="Lexend"/>
                <a:sym typeface="Lexend"/>
              </a:rPr>
              <a:t>Schedule and track club events all in one place.</a:t>
            </a:r>
            <a:endParaRPr sz="1800">
              <a:latin typeface="Lexend"/>
              <a:ea typeface="Lexend"/>
              <a:cs typeface="Lexend"/>
              <a:sym typeface="Lexend"/>
            </a:endParaRPr>
          </a:p>
          <a:p>
            <a:pPr indent="0" lvl="0" marL="914400" rtl="0" algn="l">
              <a:lnSpc>
                <a:spcPct val="115000"/>
              </a:lnSpc>
              <a:spcBef>
                <a:spcPts val="1200"/>
              </a:spcBef>
              <a:spcAft>
                <a:spcPts val="1200"/>
              </a:spcAft>
              <a:buNone/>
            </a:pPr>
            <a:r>
              <a:t/>
            </a:r>
            <a:endParaRPr sz="1800">
              <a:solidFill>
                <a:srgbClr val="000000"/>
              </a:solidFill>
              <a:latin typeface="Lexend"/>
              <a:ea typeface="Lexend"/>
              <a:cs typeface="Lexend"/>
              <a:sym typeface="Lexend"/>
            </a:endParaRPr>
          </a:p>
        </p:txBody>
      </p:sp>
      <p:pic>
        <p:nvPicPr>
          <p:cNvPr id="84" name="Google Shape;84;p17"/>
          <p:cNvPicPr preferRelativeResize="0"/>
          <p:nvPr/>
        </p:nvPicPr>
        <p:blipFill>
          <a:blip r:embed="rId3">
            <a:alphaModFix/>
          </a:blip>
          <a:stretch>
            <a:fillRect/>
          </a:stretch>
        </p:blipFill>
        <p:spPr>
          <a:xfrm>
            <a:off x="7047800" y="3688775"/>
            <a:ext cx="1882676" cy="14547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Who is it for?</a:t>
            </a:r>
            <a:endParaRPr sz="2800">
              <a:solidFill>
                <a:srgbClr val="000000"/>
              </a:solidFill>
              <a:latin typeface="Lexend Black"/>
              <a:ea typeface="Lexend Black"/>
              <a:cs typeface="Lexend Black"/>
              <a:sym typeface="Lexend Black"/>
            </a:endParaRPr>
          </a:p>
        </p:txBody>
      </p:sp>
      <p:sp>
        <p:nvSpPr>
          <p:cNvPr id="90" name="Google Shape;90;p18"/>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 sz="1800">
                <a:latin typeface="Lexend"/>
                <a:ea typeface="Lexend"/>
                <a:cs typeface="Lexend"/>
                <a:sym typeface="Lexend"/>
              </a:rPr>
              <a:t>Students:</a:t>
            </a:r>
            <a:r>
              <a:rPr lang="en" sz="1800">
                <a:latin typeface="Lexend"/>
                <a:ea typeface="Lexend"/>
                <a:cs typeface="Lexend"/>
                <a:sym typeface="Lexend"/>
              </a:rPr>
              <a:t> Make it easy to explore and stay engaged with campus activities.</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Club leaders:</a:t>
            </a:r>
            <a:r>
              <a:rPr lang="en" sz="1800">
                <a:latin typeface="Lexend"/>
                <a:ea typeface="Lexend"/>
                <a:cs typeface="Lexend"/>
                <a:sym typeface="Lexend"/>
              </a:rPr>
              <a:t> Streamline recruitment, event planning, and member engagement</a:t>
            </a:r>
            <a:endParaRPr sz="1800">
              <a:latin typeface="Lexend"/>
              <a:ea typeface="Lexend"/>
              <a:cs typeface="Lexend"/>
              <a:sym typeface="Lexend"/>
            </a:endParaRPr>
          </a:p>
          <a:p>
            <a:pPr indent="0" lvl="0" marL="0" rtl="0" algn="l">
              <a:lnSpc>
                <a:spcPct val="115000"/>
              </a:lnSpc>
              <a:spcBef>
                <a:spcPts val="1200"/>
              </a:spcBef>
              <a:spcAft>
                <a:spcPts val="0"/>
              </a:spcAft>
              <a:buNone/>
            </a:pPr>
            <a:r>
              <a:rPr b="1" lang="en" sz="1800">
                <a:latin typeface="Lexend"/>
                <a:ea typeface="Lexend"/>
                <a:cs typeface="Lexend"/>
                <a:sym typeface="Lexend"/>
              </a:rPr>
              <a:t>Broader Audience: </a:t>
            </a:r>
            <a:r>
              <a:rPr lang="en" sz="1800">
                <a:latin typeface="Lexend"/>
                <a:ea typeface="Lexend"/>
                <a:cs typeface="Lexend"/>
                <a:sym typeface="Lexend"/>
              </a:rPr>
              <a:t>Expandable for use by non student organizations, hobby groups, and nonprofits.</a:t>
            </a:r>
            <a:endParaRPr sz="1800">
              <a:latin typeface="Lexend"/>
              <a:ea typeface="Lexend"/>
              <a:cs typeface="Lexend"/>
              <a:sym typeface="Lexend"/>
            </a:endParaRPr>
          </a:p>
          <a:p>
            <a:pPr indent="0" lvl="0" marL="914400" rtl="0" algn="l">
              <a:lnSpc>
                <a:spcPct val="115000"/>
              </a:lnSpc>
              <a:spcBef>
                <a:spcPts val="1200"/>
              </a:spcBef>
              <a:spcAft>
                <a:spcPts val="1200"/>
              </a:spcAft>
              <a:buNone/>
            </a:pPr>
            <a:r>
              <a:t/>
            </a:r>
            <a:endParaRPr sz="1800">
              <a:solidFill>
                <a:srgbClr val="000000"/>
              </a:solidFill>
              <a:latin typeface="Lexend"/>
              <a:ea typeface="Lexend"/>
              <a:cs typeface="Lexend"/>
              <a:sym typeface="Lexend"/>
            </a:endParaRPr>
          </a:p>
        </p:txBody>
      </p:sp>
      <p:pic>
        <p:nvPicPr>
          <p:cNvPr id="91" name="Google Shape;91;p18"/>
          <p:cNvPicPr preferRelativeResize="0"/>
          <p:nvPr/>
        </p:nvPicPr>
        <p:blipFill>
          <a:blip r:embed="rId3">
            <a:alphaModFix/>
          </a:blip>
          <a:stretch>
            <a:fillRect/>
          </a:stretch>
        </p:blipFill>
        <p:spPr>
          <a:xfrm>
            <a:off x="7066375" y="3739000"/>
            <a:ext cx="1817676" cy="14044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User Needs</a:t>
            </a:r>
            <a:endParaRPr sz="2800">
              <a:latin typeface="Lexend Black"/>
              <a:ea typeface="Lexend Black"/>
              <a:cs typeface="Lexend Black"/>
              <a:sym typeface="Lexend Black"/>
            </a:endParaRPr>
          </a:p>
        </p:txBody>
      </p:sp>
      <p:sp>
        <p:nvSpPr>
          <p:cNvPr id="97" name="Google Shape;97;p19"/>
          <p:cNvSpPr txBox="1"/>
          <p:nvPr/>
        </p:nvSpPr>
        <p:spPr>
          <a:xfrm>
            <a:off x="311700" y="1152475"/>
            <a:ext cx="85974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 sz="1800">
                <a:latin typeface="Lexend"/>
                <a:ea typeface="Lexend"/>
                <a:cs typeface="Lexend"/>
                <a:sym typeface="Lexend"/>
              </a:rPr>
              <a:t>As a </a:t>
            </a:r>
            <a:r>
              <a:rPr lang="en" sz="1800">
                <a:solidFill>
                  <a:srgbClr val="3FB649"/>
                </a:solidFill>
                <a:latin typeface="Lexend"/>
                <a:ea typeface="Lexend"/>
                <a:cs typeface="Lexend"/>
                <a:sym typeface="Lexend"/>
              </a:rPr>
              <a:t>student a</a:t>
            </a:r>
            <a:r>
              <a:rPr lang="en" sz="1800">
                <a:solidFill>
                  <a:srgbClr val="3FB649"/>
                </a:solidFill>
                <a:latin typeface="Lexend"/>
                <a:ea typeface="Lexend"/>
                <a:cs typeface="Lexend"/>
                <a:sym typeface="Lexend"/>
              </a:rPr>
              <a:t>nd other user</a:t>
            </a:r>
            <a:endParaRPr sz="1800">
              <a:latin typeface="Lexend"/>
              <a:ea typeface="Lexend"/>
              <a:cs typeface="Lexend"/>
              <a:sym typeface="Lexend"/>
            </a:endParaRPr>
          </a:p>
          <a:p>
            <a:pPr indent="-342900" lvl="0" marL="457200" rtl="0" algn="l">
              <a:lnSpc>
                <a:spcPct val="115000"/>
              </a:lnSpc>
              <a:spcBef>
                <a:spcPts val="1200"/>
              </a:spcBef>
              <a:spcAft>
                <a:spcPts val="0"/>
              </a:spcAft>
              <a:buSzPts val="1800"/>
              <a:buFont typeface="Lexend"/>
              <a:buChar char="-"/>
            </a:pPr>
            <a:r>
              <a:rPr lang="en" sz="1800">
                <a:latin typeface="Lexend"/>
                <a:ea typeface="Lexend"/>
                <a:cs typeface="Lexend"/>
                <a:sym typeface="Lexend"/>
              </a:rPr>
              <a:t>Discover Clubs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Simple Joining Process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Connect with members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View event details</a:t>
            </a:r>
            <a:endParaRPr sz="1800">
              <a:latin typeface="Lexend"/>
              <a:ea typeface="Lexend"/>
              <a:cs typeface="Lexend"/>
              <a:sym typeface="Lexend"/>
            </a:endParaRPr>
          </a:p>
          <a:p>
            <a:pPr indent="0" lvl="0" marL="0" rtl="0" algn="l">
              <a:lnSpc>
                <a:spcPct val="115000"/>
              </a:lnSpc>
              <a:spcBef>
                <a:spcPts val="1200"/>
              </a:spcBef>
              <a:spcAft>
                <a:spcPts val="0"/>
              </a:spcAft>
              <a:buNone/>
            </a:pPr>
            <a:r>
              <a:t/>
            </a:r>
            <a:endParaRPr sz="1800">
              <a:latin typeface="Lexend"/>
              <a:ea typeface="Lexend"/>
              <a:cs typeface="Lexend"/>
              <a:sym typeface="Lexend"/>
            </a:endParaRPr>
          </a:p>
          <a:p>
            <a:pPr indent="0" lvl="0" marL="0" rtl="0" algn="l">
              <a:lnSpc>
                <a:spcPct val="115000"/>
              </a:lnSpc>
              <a:spcBef>
                <a:spcPts val="1200"/>
              </a:spcBef>
              <a:spcAft>
                <a:spcPts val="1200"/>
              </a:spcAft>
              <a:buNone/>
            </a:pPr>
            <a:r>
              <a:t/>
            </a:r>
            <a:endParaRPr sz="1800">
              <a:latin typeface="Lexend"/>
              <a:ea typeface="Lexend"/>
              <a:cs typeface="Lexend"/>
              <a:sym typeface="Lexend"/>
            </a:endParaRPr>
          </a:p>
        </p:txBody>
      </p:sp>
      <p:pic>
        <p:nvPicPr>
          <p:cNvPr id="98" name="Google Shape;98;p19"/>
          <p:cNvPicPr preferRelativeResize="0"/>
          <p:nvPr/>
        </p:nvPicPr>
        <p:blipFill>
          <a:blip r:embed="rId3">
            <a:alphaModFix/>
          </a:blip>
          <a:stretch>
            <a:fillRect/>
          </a:stretch>
        </p:blipFill>
        <p:spPr>
          <a:xfrm>
            <a:off x="7300650" y="3900675"/>
            <a:ext cx="1608450" cy="12428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nvSpPr>
        <p:spPr>
          <a:xfrm>
            <a:off x="311700" y="445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800">
                <a:latin typeface="Lexend Black"/>
                <a:ea typeface="Lexend Black"/>
                <a:cs typeface="Lexend Black"/>
                <a:sym typeface="Lexend Black"/>
              </a:rPr>
              <a:t>User Needs cont…</a:t>
            </a:r>
            <a:endParaRPr sz="2800">
              <a:latin typeface="Lexend Black"/>
              <a:ea typeface="Lexend Black"/>
              <a:cs typeface="Lexend Black"/>
              <a:sym typeface="Lexend Black"/>
            </a:endParaRPr>
          </a:p>
        </p:txBody>
      </p:sp>
      <p:sp>
        <p:nvSpPr>
          <p:cNvPr id="104" name="Google Shape;104;p20"/>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 sz="1800">
                <a:latin typeface="Lexend"/>
                <a:ea typeface="Lexend"/>
                <a:cs typeface="Lexend"/>
                <a:sym typeface="Lexend"/>
              </a:rPr>
              <a:t>As a </a:t>
            </a:r>
            <a:r>
              <a:rPr lang="en" sz="1800">
                <a:solidFill>
                  <a:srgbClr val="3FB649"/>
                </a:solidFill>
                <a:latin typeface="Lexend"/>
                <a:ea typeface="Lexend"/>
                <a:cs typeface="Lexend"/>
                <a:sym typeface="Lexend"/>
              </a:rPr>
              <a:t>club leader</a:t>
            </a:r>
            <a:endParaRPr sz="1800">
              <a:latin typeface="Lexend"/>
              <a:ea typeface="Lexend"/>
              <a:cs typeface="Lexend"/>
              <a:sym typeface="Lexend"/>
            </a:endParaRPr>
          </a:p>
          <a:p>
            <a:pPr indent="-342900" lvl="0" marL="457200" rtl="0" algn="l">
              <a:lnSpc>
                <a:spcPct val="115000"/>
              </a:lnSpc>
              <a:spcBef>
                <a:spcPts val="1200"/>
              </a:spcBef>
              <a:spcAft>
                <a:spcPts val="0"/>
              </a:spcAft>
              <a:buSzPts val="1800"/>
              <a:buFont typeface="Lexend"/>
              <a:buChar char="-"/>
            </a:pPr>
            <a:r>
              <a:rPr lang="en" sz="1800">
                <a:latin typeface="Lexend"/>
                <a:ea typeface="Lexend"/>
                <a:cs typeface="Lexend"/>
                <a:sym typeface="Lexend"/>
              </a:rPr>
              <a:t>Public Club Page</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Member &amp; P</a:t>
            </a:r>
            <a:r>
              <a:rPr lang="en" sz="1800">
                <a:latin typeface="Lexend"/>
                <a:ea typeface="Lexend"/>
                <a:cs typeface="Lexend"/>
                <a:sym typeface="Lexend"/>
              </a:rPr>
              <a:t>ermission</a:t>
            </a:r>
            <a:r>
              <a:rPr lang="en" sz="1800">
                <a:latin typeface="Lexend"/>
                <a:ea typeface="Lexend"/>
                <a:cs typeface="Lexend"/>
                <a:sym typeface="Lexend"/>
              </a:rPr>
              <a:t> Management</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Group Chats</a:t>
            </a:r>
            <a:endParaRPr sz="1800">
              <a:latin typeface="Lexend"/>
              <a:ea typeface="Lexend"/>
              <a:cs typeface="Lexend"/>
              <a:sym typeface="Lexend"/>
            </a:endParaRPr>
          </a:p>
          <a:p>
            <a:pPr indent="-342900" lvl="0" marL="457200" rtl="0" algn="l">
              <a:lnSpc>
                <a:spcPct val="115000"/>
              </a:lnSpc>
              <a:spcBef>
                <a:spcPts val="0"/>
              </a:spcBef>
              <a:spcAft>
                <a:spcPts val="0"/>
              </a:spcAft>
              <a:buSzPts val="1800"/>
              <a:buFont typeface="Lexend"/>
              <a:buChar char="-"/>
            </a:pPr>
            <a:r>
              <a:rPr lang="en" sz="1800">
                <a:latin typeface="Lexend"/>
                <a:ea typeface="Lexend"/>
                <a:cs typeface="Lexend"/>
                <a:sym typeface="Lexend"/>
              </a:rPr>
              <a:t>Event Creation</a:t>
            </a:r>
            <a:endParaRPr sz="1800">
              <a:latin typeface="Lexend"/>
              <a:ea typeface="Lexend"/>
              <a:cs typeface="Lexend"/>
              <a:sym typeface="Lexend"/>
            </a:endParaRPr>
          </a:p>
          <a:p>
            <a:pPr indent="0" lvl="0" marL="0" rtl="0" algn="l">
              <a:lnSpc>
                <a:spcPct val="115000"/>
              </a:lnSpc>
              <a:spcBef>
                <a:spcPts val="1200"/>
              </a:spcBef>
              <a:spcAft>
                <a:spcPts val="0"/>
              </a:spcAft>
              <a:buNone/>
            </a:pPr>
            <a:r>
              <a:t/>
            </a:r>
            <a:endParaRPr sz="1800">
              <a:latin typeface="Lexend"/>
              <a:ea typeface="Lexend"/>
              <a:cs typeface="Lexend"/>
              <a:sym typeface="Lexend"/>
            </a:endParaRPr>
          </a:p>
          <a:p>
            <a:pPr indent="0" lvl="0" marL="0" rtl="0" algn="l">
              <a:lnSpc>
                <a:spcPct val="115000"/>
              </a:lnSpc>
              <a:spcBef>
                <a:spcPts val="1200"/>
              </a:spcBef>
              <a:spcAft>
                <a:spcPts val="1200"/>
              </a:spcAft>
              <a:buNone/>
            </a:pPr>
            <a:r>
              <a:t/>
            </a:r>
            <a:endParaRPr sz="1800">
              <a:latin typeface="Lexend"/>
              <a:ea typeface="Lexend"/>
              <a:cs typeface="Lexend"/>
              <a:sym typeface="Lexend"/>
            </a:endParaRPr>
          </a:p>
        </p:txBody>
      </p:sp>
      <p:pic>
        <p:nvPicPr>
          <p:cNvPr id="105" name="Google Shape;105;p20"/>
          <p:cNvPicPr preferRelativeResize="0"/>
          <p:nvPr/>
        </p:nvPicPr>
        <p:blipFill>
          <a:blip r:embed="rId3">
            <a:alphaModFix/>
          </a:blip>
          <a:stretch>
            <a:fillRect/>
          </a:stretch>
        </p:blipFill>
        <p:spPr>
          <a:xfrm>
            <a:off x="7535550" y="3900675"/>
            <a:ext cx="1608450" cy="12428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135175" y="92225"/>
            <a:ext cx="6847800" cy="29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Lexend"/>
                <a:ea typeface="Lexend"/>
                <a:cs typeface="Lexend"/>
                <a:sym typeface="Lexend"/>
              </a:rPr>
              <a:t>Functi</a:t>
            </a:r>
            <a:r>
              <a:rPr b="1" lang="en" sz="2820">
                <a:latin typeface="Lexend"/>
                <a:ea typeface="Lexend"/>
                <a:cs typeface="Lexend"/>
                <a:sym typeface="Lexend"/>
              </a:rPr>
              <a:t>on</a:t>
            </a:r>
            <a:r>
              <a:rPr b="1" lang="en" sz="2820">
                <a:latin typeface="Lexend"/>
                <a:ea typeface="Lexend"/>
                <a:cs typeface="Lexend"/>
                <a:sym typeface="Lexend"/>
              </a:rPr>
              <a:t>ality</a:t>
            </a:r>
            <a:endParaRPr b="1" sz="2820">
              <a:latin typeface="Lexend"/>
              <a:ea typeface="Lexend"/>
              <a:cs typeface="Lexend"/>
              <a:sym typeface="Lexend"/>
            </a:endParaRPr>
          </a:p>
        </p:txBody>
      </p:sp>
      <p:pic>
        <p:nvPicPr>
          <p:cNvPr id="111" name="Google Shape;111;p21"/>
          <p:cNvPicPr preferRelativeResize="0"/>
          <p:nvPr/>
        </p:nvPicPr>
        <p:blipFill rotWithShape="1">
          <a:blip r:embed="rId3">
            <a:alphaModFix/>
          </a:blip>
          <a:srcRect b="-4199" l="4840" r="-4839" t="0"/>
          <a:stretch/>
        </p:blipFill>
        <p:spPr>
          <a:xfrm>
            <a:off x="1013525" y="627775"/>
            <a:ext cx="6905475" cy="4515725"/>
          </a:xfrm>
          <a:prstGeom prst="rect">
            <a:avLst/>
          </a:prstGeom>
          <a:noFill/>
          <a:ln>
            <a:noFill/>
          </a:ln>
        </p:spPr>
      </p:pic>
      <p:pic>
        <p:nvPicPr>
          <p:cNvPr id="112" name="Google Shape;112;p21"/>
          <p:cNvPicPr preferRelativeResize="0"/>
          <p:nvPr/>
        </p:nvPicPr>
        <p:blipFill>
          <a:blip r:embed="rId4">
            <a:alphaModFix/>
          </a:blip>
          <a:stretch>
            <a:fillRect/>
          </a:stretch>
        </p:blipFill>
        <p:spPr>
          <a:xfrm>
            <a:off x="7535550" y="3900675"/>
            <a:ext cx="1608450" cy="124282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